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9" r:id="rId12"/>
    <p:sldId id="277" r:id="rId13"/>
    <p:sldId id="278" r:id="rId14"/>
    <p:sldId id="279" r:id="rId15"/>
    <p:sldId id="280" r:id="rId16"/>
    <p:sldId id="281" r:id="rId17"/>
    <p:sldId id="282" r:id="rId18"/>
    <p:sldId id="289" r:id="rId19"/>
    <p:sldId id="283" r:id="rId20"/>
    <p:sldId id="292" r:id="rId21"/>
    <p:sldId id="285" r:id="rId22"/>
    <p:sldId id="290" r:id="rId23"/>
    <p:sldId id="287" r:id="rId24"/>
    <p:sldId id="286" r:id="rId25"/>
    <p:sldId id="268" r:id="rId26"/>
    <p:sldId id="294" r:id="rId27"/>
    <p:sldId id="276" r:id="rId29"/>
    <p:sldId id="267" r:id="rId30"/>
    <p:sldId id="273" r:id="rId31"/>
    <p:sldId id="274" r:id="rId32"/>
    <p:sldId id="296" r:id="rId33"/>
    <p:sldId id="297" r:id="rId34"/>
    <p:sldId id="298" r:id="rId35"/>
    <p:sldId id="299" r:id="rId36"/>
    <p:sldId id="300"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jpe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microsoft.com/office/2007/relationships/hdphoto" Target="../media/image2.wdp"/><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hdphoto" Target="../media/image2.wdp"/><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 y="2000885"/>
            <a:ext cx="11978640" cy="1999615"/>
          </a:xfrm>
        </p:spPr>
        <p:txBody>
          <a:bodyPr/>
          <a:lstStyle/>
          <a:p>
            <a:r>
              <a:rPr lang="en-US" b="1" dirty="0">
                <a:latin typeface="Arial" panose="020B0604020202020204" pitchFamily="34" charset="0"/>
                <a:cs typeface="Arial" panose="020B0604020202020204" pitchFamily="34" charset="0"/>
                <a:sym typeface="+mn-ea"/>
              </a:rPr>
              <a:t>Online Delivery Management System</a:t>
            </a:r>
            <a:endParaRPr lang="en-US" b="1" dirty="0">
              <a:latin typeface="Arial" panose="020B0604020202020204" pitchFamily="34" charset="0"/>
              <a:cs typeface="Arial" panose="020B0604020202020204" pitchFamily="34" charset="0"/>
              <a:sym typeface="+mn-ea"/>
            </a:endParaRPr>
          </a:p>
        </p:txBody>
      </p:sp>
      <p:sp>
        <p:nvSpPr>
          <p:cNvPr id="3" name="Subtitle 2"/>
          <p:cNvSpPr>
            <a:spLocks noGrp="1"/>
          </p:cNvSpPr>
          <p:nvPr>
            <p:ph type="subTitle" idx="1"/>
          </p:nvPr>
        </p:nvSpPr>
        <p:spPr>
          <a:xfrm>
            <a:off x="1370965" y="5480050"/>
            <a:ext cx="2228850" cy="659130"/>
          </a:xfrm>
        </p:spPr>
        <p:txBody>
          <a:bodyPr/>
          <a:lstStyle/>
          <a:p>
            <a:r>
              <a:rPr lang="en-US" dirty="0">
                <a:latin typeface="Arial" panose="020B0604020202020204" pitchFamily="34" charset="0"/>
                <a:cs typeface="Arial" panose="020B0604020202020204" pitchFamily="34" charset="0"/>
                <a:sym typeface="+mn-ea"/>
              </a:rPr>
              <a:t>Prabah</a:t>
            </a:r>
            <a:endParaRPr lang="en-US">
              <a:latin typeface="Arial" panose="020B0604020202020204" pitchFamily="34" charset="0"/>
              <a:cs typeface="Arial" panose="020B0604020202020204" pitchFamily="34" charset="0"/>
            </a:endParaRPr>
          </a:p>
        </p:txBody>
      </p:sp>
      <p:pic>
        <p:nvPicPr>
          <p:cNvPr id="12"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10202335" y="45040"/>
            <a:ext cx="1915795" cy="391795"/>
          </a:xfrm>
          <a:prstGeom prst="rect">
            <a:avLst/>
          </a:prstGeom>
          <a:pattFill prst="pct5">
            <a:fgClr>
              <a:schemeClr val="accent1"/>
            </a:fgClr>
            <a:bgClr>
              <a:schemeClr val="bg1"/>
            </a:bgClr>
          </a:patt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latin typeface="Arial" panose="020B0604020202020204" pitchFamily="34" charset="0"/>
                <a:cs typeface="Arial" panose="020B0604020202020204" pitchFamily="34" charset="0"/>
                <a:sym typeface="+mn-ea"/>
              </a:rPr>
              <a:t>Key Features</a:t>
            </a:r>
            <a:endParaRPr lang="en-GB" altLang="en-US"/>
          </a:p>
        </p:txBody>
      </p:sp>
      <p:sp>
        <p:nvSpPr>
          <p:cNvPr id="3" name="Content Placeholder 2"/>
          <p:cNvSpPr>
            <a:spLocks noGrp="1"/>
          </p:cNvSpPr>
          <p:nvPr>
            <p:ph idx="1"/>
          </p:nvPr>
        </p:nvSpPr>
        <p:spPr/>
        <p:txBody>
          <a:bodyPr/>
          <a:p>
            <a:r>
              <a:rPr lang="zh-CN" altLang="en-US">
                <a:latin typeface="Arial" panose="020B0604020202020204" pitchFamily="34" charset="0"/>
                <a:cs typeface="Arial" panose="020B0604020202020204" pitchFamily="34" charset="0"/>
                <a:sym typeface="+mn-ea"/>
              </a:rPr>
              <a:t>Order Placement – </a:t>
            </a:r>
            <a:r>
              <a:rPr lang="zh-CN" altLang="en-US" sz="2000">
                <a:latin typeface="Arial" panose="020B0604020202020204" pitchFamily="34" charset="0"/>
                <a:cs typeface="Arial" panose="020B0604020202020204" pitchFamily="34" charset="0"/>
                <a:sym typeface="+mn-ea"/>
              </a:rPr>
              <a:t>Browse products, place orders, set preferences.</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sym typeface="+mn-ea"/>
              </a:rPr>
              <a:t>Real-Time Tracking – </a:t>
            </a:r>
            <a:r>
              <a:rPr lang="zh-CN" altLang="en-US" sz="2000">
                <a:latin typeface="Arial" panose="020B0604020202020204" pitchFamily="34" charset="0"/>
                <a:cs typeface="Arial" panose="020B0604020202020204" pitchFamily="34" charset="0"/>
                <a:sym typeface="+mn-ea"/>
              </a:rPr>
              <a:t>Live GPS updates for deliveries.</a:t>
            </a:r>
            <a:endParaRPr lang="zh-CN" altLang="en-US" sz="2000">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sym typeface="+mn-ea"/>
              </a:rPr>
              <a:t>Delivery Scheduling –</a:t>
            </a:r>
            <a:r>
              <a:rPr lang="zh-CN" altLang="en-US" sz="2000">
                <a:latin typeface="Arial" panose="020B0604020202020204" pitchFamily="34" charset="0"/>
                <a:cs typeface="Arial" panose="020B0604020202020204" pitchFamily="34" charset="0"/>
                <a:sym typeface="+mn-ea"/>
              </a:rPr>
              <a:t> AI-based route optimization.</a:t>
            </a:r>
            <a:endParaRPr lang="zh-CN" altLang="en-US">
              <a:latin typeface="Arial" panose="020B0604020202020204" pitchFamily="34" charset="0"/>
              <a:cs typeface="Arial" panose="020B0604020202020204" pitchFamily="34" charset="0"/>
            </a:endParaRPr>
          </a:p>
          <a:p>
            <a:r>
              <a:rPr lang="en-US"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rPr>
              <a:t>Payment Integration – </a:t>
            </a:r>
            <a:r>
              <a:rPr 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rPr>
              <a:t>Credit/debit cards, digital wallets, COD.</a:t>
            </a:r>
            <a:endParaRPr lang="en-US"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endParaRPr>
          </a:p>
          <a:p>
            <a:r>
              <a:rPr lang="en-US"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rPr>
              <a:t>Communication System – </a:t>
            </a:r>
            <a:r>
              <a:rPr 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rPr>
              <a:t>In-app chat between customers &amp; delivery agents.</a:t>
            </a:r>
            <a:endParaRPr 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endParaRPr>
          </a:p>
          <a:p>
            <a:r>
              <a:rPr lang="en-US"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rPr>
              <a:t>Business Analytics – </a:t>
            </a:r>
            <a:r>
              <a:rPr 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rPr>
              <a:t>Sales, delivery performance, customer insights.</a:t>
            </a:r>
            <a:endParaRPr 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endParaRPr>
          </a:p>
          <a:p>
            <a:pPr marL="0" indent="0">
              <a:buNone/>
            </a:pPr>
            <a:endParaRPr lang="en-US" alt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10062845" y="12065"/>
            <a:ext cx="2221230" cy="417195"/>
          </a:xfrm>
          <a:prstGeom prst="rect">
            <a:avLst/>
          </a:prstGeom>
          <a:pattFill prst="pct5">
            <a:fgClr>
              <a:schemeClr val="accent1"/>
            </a:fgClr>
            <a:bgClr>
              <a:schemeClr val="bg1"/>
            </a:bgClr>
          </a:patt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latin typeface="Arial" panose="020B0604020202020204" pitchFamily="34" charset="0"/>
                <a:cs typeface="Arial" panose="020B0604020202020204" pitchFamily="34" charset="0"/>
              </a:rPr>
              <a:t>System Design / Architecture</a:t>
            </a:r>
            <a:endParaRPr lang="en-US" altLang="en-GB">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91005"/>
            <a:ext cx="10515600" cy="4351338"/>
          </a:xfrm>
        </p:spPr>
        <p:txBody>
          <a:bodyPr>
            <a:normAutofit/>
          </a:bodyPr>
          <a:p>
            <a:pPr marL="0" indent="0">
              <a:buNone/>
            </a:pPr>
            <a:r>
              <a:rPr lang="en-US" altLang="en-GB">
                <a:latin typeface="Arial" panose="020B0604020202020204" pitchFamily="34" charset="0"/>
                <a:cs typeface="Arial" panose="020B0604020202020204" pitchFamily="34" charset="0"/>
              </a:rPr>
              <a:t>Diagram Type to Design:</a:t>
            </a:r>
            <a:endParaRPr lang="en-US" altLang="en-GB">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Use case diagram</a:t>
            </a:r>
            <a:endParaRPr lang="en-US" altLang="en-GB" sz="2000">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Class Diagram </a:t>
            </a:r>
            <a:endParaRPr lang="en-US" altLang="en-GB" sz="2000">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Entity-Relationship (ER) Diagram </a:t>
            </a:r>
            <a:endParaRPr lang="en-US" altLang="en-GB" sz="2000">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Block Diagram</a:t>
            </a:r>
            <a:endParaRPr lang="en-US" altLang="en-GB" sz="2000">
              <a:latin typeface="Arial" panose="020B0604020202020204" pitchFamily="34" charset="0"/>
              <a:cs typeface="Arial" panose="020B0604020202020204" pitchFamily="34" charset="0"/>
            </a:endParaRPr>
          </a:p>
          <a:p>
            <a:pPr marL="0" indent="0">
              <a:buNone/>
            </a:pPr>
            <a:r>
              <a:rPr lang="en-US" altLang="en-GB">
                <a:latin typeface="Arial" panose="020B0604020202020204" pitchFamily="34" charset="0"/>
                <a:cs typeface="Arial" panose="020B0604020202020204" pitchFamily="34" charset="0"/>
              </a:rPr>
              <a:t>Workflow / Process:</a:t>
            </a:r>
            <a:endParaRPr lang="en-US" altLang="en-GB">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Activity Diagram</a:t>
            </a:r>
            <a:endParaRPr lang="en-US" altLang="en-GB" sz="2000">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State Diagram</a:t>
            </a:r>
            <a:endParaRPr lang="en-US" altLang="en-GB" sz="2000">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Sequence Diagram</a:t>
            </a:r>
            <a:endParaRPr lang="en-US" altLang="en-GB" sz="2000">
              <a:latin typeface="Arial" panose="020B0604020202020204" pitchFamily="34" charset="0"/>
              <a:cs typeface="Arial" panose="020B0604020202020204" pitchFamily="34" charset="0"/>
            </a:endParaRPr>
          </a:p>
          <a:p>
            <a:pPr marL="0" indent="0">
              <a:buNone/>
            </a:pPr>
            <a:endParaRPr lang="en-US" altLang="en-GB" sz="200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481330"/>
            <a:ext cx="10515600" cy="670560"/>
          </a:xfrm>
        </p:spPr>
        <p:txBody>
          <a:bodyPr>
            <a:noAutofit/>
          </a:bodyPr>
          <a:p>
            <a:r>
              <a:rPr lang="en-US" altLang="en-GB">
                <a:latin typeface="Arial" panose="020B0604020202020204" pitchFamily="34" charset="0"/>
                <a:cs typeface="Arial" panose="020B0604020202020204" pitchFamily="34" charset="0"/>
              </a:rPr>
              <a:t>Use Case</a:t>
            </a:r>
            <a:endParaRPr lang="en-US" altLang="en-GB">
              <a:latin typeface="Arial" panose="020B0604020202020204" pitchFamily="34" charset="0"/>
              <a:cs typeface="Arial" panose="020B0604020202020204" pitchFamily="34" charset="0"/>
            </a:endParaRPr>
          </a:p>
        </p:txBody>
      </p:sp>
      <p:pic>
        <p:nvPicPr>
          <p:cNvPr id="4" name="Content Placeholder 3" descr="Capstone-SRS.drawio (3)"/>
          <p:cNvPicPr>
            <a:picLocks noChangeAspect="1"/>
          </p:cNvPicPr>
          <p:nvPr>
            <p:ph idx="1"/>
          </p:nvPr>
        </p:nvPicPr>
        <p:blipFill>
          <a:blip r:embed="rId1"/>
          <a:stretch>
            <a:fillRect/>
          </a:stretch>
        </p:blipFill>
        <p:spPr>
          <a:xfrm>
            <a:off x="1211580" y="1306195"/>
            <a:ext cx="9912985" cy="48806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48030"/>
          </a:xfrm>
        </p:spPr>
        <p:txBody>
          <a:bodyPr/>
          <a:p>
            <a:r>
              <a:rPr lang="en-US" altLang="en-GB">
                <a:latin typeface="Arial" panose="020B0604020202020204" pitchFamily="34" charset="0"/>
                <a:cs typeface="Arial" panose="020B0604020202020204" pitchFamily="34" charset="0"/>
                <a:sym typeface="+mn-ea"/>
              </a:rPr>
              <a:t>Class Diagram</a:t>
            </a:r>
            <a:endParaRPr lang="en-GB" altLang="en-US">
              <a:latin typeface="Arial" panose="020B0604020202020204" pitchFamily="34" charset="0"/>
              <a:cs typeface="Arial" panose="020B0604020202020204" pitchFamily="34" charset="0"/>
            </a:endParaRPr>
          </a:p>
        </p:txBody>
      </p:sp>
      <p:pic>
        <p:nvPicPr>
          <p:cNvPr id="4" name="Content Placeholder 3" descr="Class Diagram_SystemAnalysis.drawio"/>
          <p:cNvPicPr>
            <a:picLocks noChangeAspect="1"/>
          </p:cNvPicPr>
          <p:nvPr>
            <p:ph idx="1"/>
          </p:nvPr>
        </p:nvPicPr>
        <p:blipFill>
          <a:blip r:embed="rId1"/>
          <a:stretch>
            <a:fillRect/>
          </a:stretch>
        </p:blipFill>
        <p:spPr>
          <a:xfrm>
            <a:off x="1007110" y="1266825"/>
            <a:ext cx="10178415" cy="49015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442595"/>
            <a:ext cx="10515600" cy="882650"/>
          </a:xfrm>
        </p:spPr>
        <p:txBody>
          <a:bodyPr/>
          <a:p>
            <a:r>
              <a:rPr lang="en-US" altLang="en-GB">
                <a:latin typeface="Arial" panose="020B0604020202020204" pitchFamily="34" charset="0"/>
                <a:cs typeface="Arial" panose="020B0604020202020204" pitchFamily="34" charset="0"/>
                <a:sym typeface="+mn-ea"/>
              </a:rPr>
              <a:t>Entity-Relationship (ER) Diagram</a:t>
            </a:r>
            <a:endParaRPr lang="en-GB" altLang="en-US">
              <a:latin typeface="Arial" panose="020B0604020202020204" pitchFamily="34" charset="0"/>
              <a:cs typeface="Arial" panose="020B0604020202020204" pitchFamily="34" charset="0"/>
            </a:endParaRPr>
          </a:p>
        </p:txBody>
      </p:sp>
      <p:pic>
        <p:nvPicPr>
          <p:cNvPr id="4" name="Content Placeholder 3" descr="ERD_SystemAnalysis.drawio"/>
          <p:cNvPicPr>
            <a:picLocks noChangeAspect="1"/>
          </p:cNvPicPr>
          <p:nvPr>
            <p:ph idx="1"/>
          </p:nvPr>
        </p:nvPicPr>
        <p:blipFill>
          <a:blip r:embed="rId1"/>
          <a:stretch>
            <a:fillRect/>
          </a:stretch>
        </p:blipFill>
        <p:spPr>
          <a:xfrm>
            <a:off x="1049655" y="1488440"/>
            <a:ext cx="10093325" cy="45631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43915"/>
          </a:xfrm>
        </p:spPr>
        <p:txBody>
          <a:bodyPr/>
          <a:p>
            <a:r>
              <a:rPr lang="en-US" altLang="en-GB">
                <a:latin typeface="Arial" panose="020B0604020202020204" pitchFamily="34" charset="0"/>
                <a:cs typeface="Arial" panose="020B0604020202020204" pitchFamily="34" charset="0"/>
                <a:sym typeface="+mn-ea"/>
              </a:rPr>
              <a:t>Activity Diagram</a:t>
            </a:r>
            <a:endParaRPr lang="en-GB" altLang="en-US">
              <a:latin typeface="Arial" panose="020B0604020202020204" pitchFamily="34" charset="0"/>
              <a:cs typeface="Arial" panose="020B0604020202020204" pitchFamily="34" charset="0"/>
            </a:endParaRPr>
          </a:p>
        </p:txBody>
      </p:sp>
      <p:pic>
        <p:nvPicPr>
          <p:cNvPr id="4" name="Picture 1" descr="C:\Users\DELL\Downloads\AD-01(Sign-up).drawio (1).png"/>
          <p:cNvPicPr>
            <a:picLocks noChangeAspect="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1099185" y="2075815"/>
            <a:ext cx="2110105" cy="4351655"/>
          </a:xfrm>
          <a:prstGeom prst="rect">
            <a:avLst/>
          </a:prstGeom>
          <a:noFill/>
          <a:ln>
            <a:noFill/>
          </a:ln>
        </p:spPr>
      </p:pic>
      <p:pic>
        <p:nvPicPr>
          <p:cNvPr id="5" name="Picture 1" descr="C:\Users\DELL\Downloads\AD-01(Sign-up).drawio (1).png"/>
          <p:cNvPicPr>
            <a:picLocks noChangeAspect="1"/>
          </p:cNvPicPr>
          <p:nvPr>
            <p:ph sz="half" idx="2"/>
          </p:nvPr>
        </p:nvPicPr>
        <p:blipFill>
          <a:blip r:embed="rId1">
            <a:extLst>
              <a:ext uri="{28A0092B-C50C-407E-A947-70E740481C1C}">
                <a14:useLocalDpi xmlns:a14="http://schemas.microsoft.com/office/drawing/2010/main" val="0"/>
              </a:ext>
            </a:extLst>
          </a:blip>
          <a:srcRect/>
          <a:stretch>
            <a:fillRect/>
          </a:stretch>
        </p:blipFill>
        <p:spPr bwMode="auto">
          <a:xfrm>
            <a:off x="4514850" y="1892300"/>
            <a:ext cx="2197100" cy="4351655"/>
          </a:xfrm>
          <a:prstGeom prst="rect">
            <a:avLst/>
          </a:prstGeom>
          <a:noFill/>
          <a:ln>
            <a:noFill/>
          </a:ln>
        </p:spPr>
      </p:pic>
      <p:sp>
        <p:nvSpPr>
          <p:cNvPr id="6" name="Text Box 5"/>
          <p:cNvSpPr txBox="1"/>
          <p:nvPr/>
        </p:nvSpPr>
        <p:spPr>
          <a:xfrm>
            <a:off x="1118235" y="1524000"/>
            <a:ext cx="1459865"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Sign up</a:t>
            </a:r>
            <a:endParaRPr lang="en-US" altLang="en-GB" b="1">
              <a:latin typeface="Arial" panose="020B0604020202020204" pitchFamily="34" charset="0"/>
              <a:cs typeface="Arial" panose="020B0604020202020204" pitchFamily="34" charset="0"/>
            </a:endParaRPr>
          </a:p>
        </p:txBody>
      </p:sp>
      <p:sp>
        <p:nvSpPr>
          <p:cNvPr id="7" name="Text Box 6"/>
          <p:cNvSpPr txBox="1"/>
          <p:nvPr/>
        </p:nvSpPr>
        <p:spPr>
          <a:xfrm>
            <a:off x="4688840" y="1465580"/>
            <a:ext cx="969645"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Login</a:t>
            </a:r>
            <a:endParaRPr lang="en-US" altLang="en-GB" b="1">
              <a:latin typeface="Arial" panose="020B0604020202020204" pitchFamily="34" charset="0"/>
              <a:cs typeface="Arial" panose="020B0604020202020204" pitchFamily="34" charset="0"/>
            </a:endParaRPr>
          </a:p>
        </p:txBody>
      </p:sp>
      <p:pic>
        <p:nvPicPr>
          <p:cNvPr id="9" name="Picture 5" descr="C:\Users\DELL\Downloads\AD-05(Delivery Route Optimization).drawio (1).png"/>
          <p:cNvPicPr/>
          <p:nvPr/>
        </p:nvPicPr>
        <p:blipFill>
          <a:blip r:embed="rId2">
            <a:extLst>
              <a:ext uri="{28A0092B-C50C-407E-A947-70E740481C1C}">
                <a14:useLocalDpi xmlns:a14="http://schemas.microsoft.com/office/drawing/2010/main" val="0"/>
              </a:ext>
            </a:extLst>
          </a:blip>
          <a:srcRect/>
          <a:stretch>
            <a:fillRect/>
          </a:stretch>
        </p:blipFill>
        <p:spPr bwMode="auto">
          <a:xfrm>
            <a:off x="8017510" y="1970405"/>
            <a:ext cx="2786380" cy="4079875"/>
          </a:xfrm>
          <a:prstGeom prst="rect">
            <a:avLst/>
          </a:prstGeom>
          <a:noFill/>
          <a:ln>
            <a:noFill/>
          </a:ln>
        </p:spPr>
      </p:pic>
      <p:sp>
        <p:nvSpPr>
          <p:cNvPr id="10" name="Text Box 9"/>
          <p:cNvSpPr txBox="1"/>
          <p:nvPr/>
        </p:nvSpPr>
        <p:spPr>
          <a:xfrm>
            <a:off x="7769225" y="1465580"/>
            <a:ext cx="3302000"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Delivery Route Optimization</a:t>
            </a:r>
            <a:endParaRPr lang="en-US" altLang="en-GB" b="1">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p:cNvPicPr>
            <a:picLocks noChangeAspect="1"/>
          </p:cNvPicPr>
          <p:nvPr>
            <p:ph sz="half" idx="1"/>
          </p:nvPr>
        </p:nvPicPr>
        <p:blipFill>
          <a:blip r:embed="rId1"/>
          <a:stretch>
            <a:fillRect/>
          </a:stretch>
        </p:blipFill>
        <p:spPr>
          <a:xfrm>
            <a:off x="798830" y="1385570"/>
            <a:ext cx="2566670" cy="4351655"/>
          </a:xfrm>
          <a:prstGeom prst="rect">
            <a:avLst/>
          </a:prstGeom>
        </p:spPr>
      </p:pic>
      <p:sp>
        <p:nvSpPr>
          <p:cNvPr id="8" name="Text Box 7"/>
          <p:cNvSpPr txBox="1"/>
          <p:nvPr/>
        </p:nvSpPr>
        <p:spPr>
          <a:xfrm>
            <a:off x="798830" y="901700"/>
            <a:ext cx="2324100"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Order Placement</a:t>
            </a:r>
            <a:endParaRPr lang="en-US" altLang="en-GB" b="1">
              <a:latin typeface="Arial" panose="020B0604020202020204" pitchFamily="34" charset="0"/>
              <a:cs typeface="Arial" panose="020B0604020202020204" pitchFamily="34" charset="0"/>
            </a:endParaRPr>
          </a:p>
        </p:txBody>
      </p:sp>
      <p:pic>
        <p:nvPicPr>
          <p:cNvPr id="7" name="Content Placeholder 6"/>
          <p:cNvPicPr>
            <a:picLocks noChangeAspect="1"/>
          </p:cNvPicPr>
          <p:nvPr>
            <p:ph sz="half" idx="2"/>
          </p:nvPr>
        </p:nvPicPr>
        <p:blipFill>
          <a:blip r:embed="rId2"/>
          <a:stretch>
            <a:fillRect/>
          </a:stretch>
        </p:blipFill>
        <p:spPr>
          <a:xfrm>
            <a:off x="4510405" y="1450340"/>
            <a:ext cx="3048000" cy="4351655"/>
          </a:xfrm>
          <a:prstGeom prst="rect">
            <a:avLst/>
          </a:prstGeom>
        </p:spPr>
      </p:pic>
      <p:sp>
        <p:nvSpPr>
          <p:cNvPr id="6" name="Text Box 5"/>
          <p:cNvSpPr txBox="1"/>
          <p:nvPr/>
        </p:nvSpPr>
        <p:spPr>
          <a:xfrm>
            <a:off x="4107815" y="901700"/>
            <a:ext cx="3094990" cy="483870"/>
          </a:xfrm>
          <a:prstGeom prst="rect">
            <a:avLst/>
          </a:prstGeom>
          <a:noFill/>
        </p:spPr>
        <p:txBody>
          <a:bodyPr wrap="square" rtlCol="0" anchor="t">
            <a:noAutofit/>
          </a:bodyPr>
          <a:p>
            <a:pPr algn="ctr"/>
            <a:r>
              <a:rPr lang="en-US" altLang="en-GB" b="1" dirty="0">
                <a:latin typeface="Arial" panose="020B0604020202020204" pitchFamily="34" charset="0"/>
                <a:ea typeface="Times New Roman" panose="02020603050405020304" charset="0"/>
                <a:cs typeface="Arial" panose="020B0604020202020204" pitchFamily="34" charset="0"/>
                <a:sym typeface="+mn-ea"/>
              </a:rPr>
              <a:t>Secure Payment Process</a:t>
            </a:r>
            <a:endParaRPr lang="en-US" altLang="en-GB" b="1" dirty="0">
              <a:latin typeface="Arial" panose="020B0604020202020204" pitchFamily="34" charset="0"/>
              <a:ea typeface="Times New Roman" panose="02020603050405020304" charset="0"/>
              <a:cs typeface="Arial" panose="020B0604020202020204" pitchFamily="34" charset="0"/>
              <a:sym typeface="+mn-ea"/>
            </a:endParaRPr>
          </a:p>
        </p:txBody>
      </p:sp>
      <p:pic>
        <p:nvPicPr>
          <p:cNvPr id="10" name="Picture 9"/>
          <p:cNvPicPr>
            <a:picLocks noChangeAspect="1"/>
          </p:cNvPicPr>
          <p:nvPr/>
        </p:nvPicPr>
        <p:blipFill>
          <a:blip r:embed="rId3"/>
          <a:stretch>
            <a:fillRect/>
          </a:stretch>
        </p:blipFill>
        <p:spPr>
          <a:xfrm>
            <a:off x="8161020" y="1450340"/>
            <a:ext cx="2980690" cy="4250690"/>
          </a:xfrm>
          <a:prstGeom prst="rect">
            <a:avLst/>
          </a:prstGeom>
        </p:spPr>
      </p:pic>
      <p:sp>
        <p:nvSpPr>
          <p:cNvPr id="11" name="Text Box 10"/>
          <p:cNvSpPr txBox="1"/>
          <p:nvPr/>
        </p:nvSpPr>
        <p:spPr>
          <a:xfrm>
            <a:off x="8045450" y="901700"/>
            <a:ext cx="2833370" cy="548640"/>
          </a:xfrm>
          <a:prstGeom prst="rect">
            <a:avLst/>
          </a:prstGeom>
          <a:noFill/>
        </p:spPr>
        <p:txBody>
          <a:bodyPr wrap="square" rtlCol="0">
            <a:noAutofit/>
          </a:bodyPr>
          <a:p>
            <a:pPr algn="ctr"/>
            <a:r>
              <a:rPr lang="en-US" altLang="en-GB" b="1" dirty="0">
                <a:latin typeface="Arial" panose="020B0604020202020204" pitchFamily="34" charset="0"/>
                <a:ea typeface="Times New Roman" panose="02020603050405020304" charset="0"/>
                <a:cs typeface="Arial" panose="020B0604020202020204" pitchFamily="34" charset="0"/>
                <a:sym typeface="+mn-ea"/>
              </a:rPr>
              <a:t>Inventory Management</a:t>
            </a:r>
            <a:endParaRPr lang="en-US" altLang="en-GB" b="1">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43" name="Picture 3"/>
          <p:cNvPicPr>
            <a:picLocks noChangeAspect="1"/>
          </p:cNvPicPr>
          <p:nvPr/>
        </p:nvPicPr>
        <p:blipFill>
          <a:blip r:embed="rId1"/>
          <a:stretch>
            <a:fillRect/>
          </a:stretch>
        </p:blipFill>
        <p:spPr>
          <a:xfrm>
            <a:off x="1068705" y="1450340"/>
            <a:ext cx="3847465" cy="4656455"/>
          </a:xfrm>
          <a:prstGeom prst="rect">
            <a:avLst/>
          </a:prstGeom>
          <a:noFill/>
          <a:ln w="9525">
            <a:noFill/>
          </a:ln>
        </p:spPr>
      </p:pic>
      <p:sp>
        <p:nvSpPr>
          <p:cNvPr id="14344" name="TextBox 8"/>
          <p:cNvSpPr txBox="1"/>
          <p:nvPr/>
        </p:nvSpPr>
        <p:spPr>
          <a:xfrm>
            <a:off x="1174433" y="901383"/>
            <a:ext cx="3330575" cy="368300"/>
          </a:xfrm>
          <a:prstGeom prst="rect">
            <a:avLst/>
          </a:prstGeom>
          <a:noFill/>
          <a:ln w="9525">
            <a:noFill/>
          </a:ln>
        </p:spPr>
        <p:txBody>
          <a:bodyPr>
            <a:spAutoFit/>
          </a:bodyPr>
          <a:p>
            <a:r>
              <a:rPr lang="en-US" altLang="en-GB" b="1" dirty="0">
                <a:latin typeface="Arial" panose="020B0604020202020204" pitchFamily="34" charset="0"/>
                <a:cs typeface="Arial" panose="020B0604020202020204" pitchFamily="34" charset="0"/>
              </a:rPr>
              <a:t>Order History and Record</a:t>
            </a:r>
            <a:endParaRPr lang="en-US" altLang="en-GB" b="1" dirty="0">
              <a:latin typeface="Arial" panose="020B0604020202020204" pitchFamily="34" charset="0"/>
              <a:ea typeface="Times New Roman" panose="02020603050405020304" charset="0"/>
              <a:cs typeface="Arial" panose="020B0604020202020204" pitchFamily="34" charset="0"/>
            </a:endParaRPr>
          </a:p>
        </p:txBody>
      </p:sp>
      <p:pic>
        <p:nvPicPr>
          <p:cNvPr id="15365" name="Picture 1"/>
          <p:cNvPicPr>
            <a:picLocks noChangeAspect="1"/>
          </p:cNvPicPr>
          <p:nvPr>
            <p:ph idx="1"/>
          </p:nvPr>
        </p:nvPicPr>
        <p:blipFill>
          <a:blip r:embed="rId2"/>
          <a:stretch>
            <a:fillRect/>
          </a:stretch>
        </p:blipFill>
        <p:spPr>
          <a:xfrm>
            <a:off x="6832600" y="1450340"/>
            <a:ext cx="3663315" cy="4351655"/>
          </a:xfrm>
          <a:prstGeom prst="rect">
            <a:avLst/>
          </a:prstGeom>
          <a:noFill/>
          <a:ln w="9525">
            <a:noFill/>
          </a:ln>
        </p:spPr>
      </p:pic>
      <p:sp>
        <p:nvSpPr>
          <p:cNvPr id="15366" name="TextBox 6"/>
          <p:cNvSpPr txBox="1"/>
          <p:nvPr/>
        </p:nvSpPr>
        <p:spPr>
          <a:xfrm>
            <a:off x="7053898" y="901065"/>
            <a:ext cx="3330575" cy="368300"/>
          </a:xfrm>
          <a:prstGeom prst="rect">
            <a:avLst/>
          </a:prstGeom>
          <a:noFill/>
          <a:ln w="9525">
            <a:noFill/>
          </a:ln>
        </p:spPr>
        <p:txBody>
          <a:bodyPr>
            <a:spAutoFit/>
          </a:bodyPr>
          <a:p>
            <a:r>
              <a:rPr lang="en-US" altLang="en-GB" b="1" dirty="0">
                <a:latin typeface="Arial" panose="020B0604020202020204" pitchFamily="34" charset="0"/>
                <a:cs typeface="Arial" panose="020B0604020202020204" pitchFamily="34" charset="0"/>
              </a:rPr>
              <a:t>Reporting &amp; Analytics</a:t>
            </a:r>
            <a:endParaRPr lang="en-US" altLang="en-GB" b="1" dirty="0">
              <a:latin typeface="Arial" panose="020B0604020202020204" pitchFamily="34" charset="0"/>
              <a:ea typeface="Times New Roman" panose="0202060305040502030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74395"/>
          </a:xfrm>
        </p:spPr>
        <p:txBody>
          <a:bodyPr/>
          <a:p>
            <a:r>
              <a:rPr lang="en-US" altLang="en-GB">
                <a:latin typeface="Arial" panose="020B0604020202020204" pitchFamily="34" charset="0"/>
                <a:cs typeface="Arial" panose="020B0604020202020204" pitchFamily="34" charset="0"/>
                <a:sym typeface="+mn-ea"/>
              </a:rPr>
              <a:t>State Diagram</a:t>
            </a:r>
            <a:endParaRPr lang="en-GB" altLang="en-US">
              <a:latin typeface="Arial" panose="020B0604020202020204" pitchFamily="34" charset="0"/>
              <a:cs typeface="Arial" panose="020B0604020202020204" pitchFamily="34" charset="0"/>
            </a:endParaRPr>
          </a:p>
        </p:txBody>
      </p:sp>
      <p:pic>
        <p:nvPicPr>
          <p:cNvPr id="4" name="Content Placeholder 3" descr="StateDiagram(Login).drawio"/>
          <p:cNvPicPr>
            <a:picLocks noChangeAspect="1"/>
          </p:cNvPicPr>
          <p:nvPr>
            <p:ph sz="half" idx="1"/>
          </p:nvPr>
        </p:nvPicPr>
        <p:blipFill>
          <a:blip r:embed="rId1"/>
          <a:stretch>
            <a:fillRect/>
          </a:stretch>
        </p:blipFill>
        <p:spPr>
          <a:xfrm>
            <a:off x="1045845" y="1756410"/>
            <a:ext cx="2662555" cy="4351655"/>
          </a:xfrm>
          <a:prstGeom prst="rect">
            <a:avLst/>
          </a:prstGeom>
        </p:spPr>
      </p:pic>
      <p:sp>
        <p:nvSpPr>
          <p:cNvPr id="5" name="Text Box 4"/>
          <p:cNvSpPr txBox="1"/>
          <p:nvPr/>
        </p:nvSpPr>
        <p:spPr>
          <a:xfrm>
            <a:off x="1229360" y="1313815"/>
            <a:ext cx="1681480"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Login</a:t>
            </a:r>
            <a:endParaRPr lang="en-US" altLang="en-GB" b="1">
              <a:latin typeface="Arial" panose="020B0604020202020204" pitchFamily="34" charset="0"/>
              <a:cs typeface="Arial" panose="020B0604020202020204" pitchFamily="34" charset="0"/>
            </a:endParaRPr>
          </a:p>
        </p:txBody>
      </p:sp>
      <p:pic>
        <p:nvPicPr>
          <p:cNvPr id="6" name="Content Placeholder 5" descr="StateDiagram(Profile Management).drawio"/>
          <p:cNvPicPr>
            <a:picLocks noChangeAspect="1"/>
          </p:cNvPicPr>
          <p:nvPr>
            <p:ph sz="half" idx="2"/>
          </p:nvPr>
        </p:nvPicPr>
        <p:blipFill>
          <a:blip r:embed="rId2"/>
          <a:stretch>
            <a:fillRect/>
          </a:stretch>
        </p:blipFill>
        <p:spPr>
          <a:xfrm>
            <a:off x="4772660" y="1682115"/>
            <a:ext cx="2665730" cy="4351655"/>
          </a:xfrm>
          <a:prstGeom prst="rect">
            <a:avLst/>
          </a:prstGeom>
        </p:spPr>
      </p:pic>
      <p:sp>
        <p:nvSpPr>
          <p:cNvPr id="7" name="Text Box 6"/>
          <p:cNvSpPr txBox="1"/>
          <p:nvPr/>
        </p:nvSpPr>
        <p:spPr>
          <a:xfrm>
            <a:off x="4772660" y="1239520"/>
            <a:ext cx="2533015"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Profile Management</a:t>
            </a:r>
            <a:endParaRPr lang="en-US" altLang="en-GB" b="1">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8361680" y="1682115"/>
            <a:ext cx="2711450" cy="4346575"/>
          </a:xfrm>
          <a:prstGeom prst="rect">
            <a:avLst/>
          </a:prstGeom>
        </p:spPr>
      </p:pic>
      <p:sp>
        <p:nvSpPr>
          <p:cNvPr id="9" name="Text Box 8"/>
          <p:cNvSpPr txBox="1"/>
          <p:nvPr/>
        </p:nvSpPr>
        <p:spPr>
          <a:xfrm>
            <a:off x="8729345" y="1239520"/>
            <a:ext cx="2149475"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Order Placement</a:t>
            </a:r>
            <a:endParaRPr lang="en-US" altLang="en-GB" b="1">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1"/>
          <p:cNvPicPr>
            <a:picLocks noChangeAspect="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1042035" y="1541145"/>
            <a:ext cx="2644775" cy="4351655"/>
          </a:xfrm>
          <a:prstGeom prst="rect">
            <a:avLst/>
          </a:prstGeom>
          <a:noFill/>
          <a:ln>
            <a:noFill/>
          </a:ln>
        </p:spPr>
      </p:pic>
      <p:sp>
        <p:nvSpPr>
          <p:cNvPr id="8" name="Text Box 7"/>
          <p:cNvSpPr txBox="1"/>
          <p:nvPr/>
        </p:nvSpPr>
        <p:spPr>
          <a:xfrm>
            <a:off x="1042035" y="684530"/>
            <a:ext cx="2188845" cy="856615"/>
          </a:xfrm>
          <a:prstGeom prst="rect">
            <a:avLst/>
          </a:prstGeom>
          <a:noFill/>
        </p:spPr>
        <p:txBody>
          <a:bodyPr wrap="square" rtlCol="0">
            <a:noAutofit/>
          </a:bodyPr>
          <a:p>
            <a:r>
              <a:rPr lang="en-US" altLang="en-GB" b="1">
                <a:latin typeface="Arial" panose="020B0604020202020204" pitchFamily="34" charset="0"/>
                <a:cs typeface="Arial" panose="020B0604020202020204" pitchFamily="34" charset="0"/>
              </a:rPr>
              <a:t>Order Delivery Confirmation </a:t>
            </a:r>
            <a:endParaRPr lang="en-US" altLang="en-GB" b="1">
              <a:latin typeface="Arial" panose="020B0604020202020204" pitchFamily="34" charset="0"/>
              <a:cs typeface="Arial" panose="020B0604020202020204" pitchFamily="34" charset="0"/>
            </a:endParaRPr>
          </a:p>
        </p:txBody>
      </p:sp>
      <p:pic>
        <p:nvPicPr>
          <p:cNvPr id="12" name="Picture 4"/>
          <p:cNvPicPr>
            <a:picLocks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961255" y="1191260"/>
            <a:ext cx="1730375" cy="4351655"/>
          </a:xfrm>
          <a:prstGeom prst="rect">
            <a:avLst/>
          </a:prstGeom>
          <a:noFill/>
          <a:ln>
            <a:noFill/>
          </a:ln>
        </p:spPr>
      </p:pic>
      <p:sp>
        <p:nvSpPr>
          <p:cNvPr id="14" name="Text Box 13"/>
          <p:cNvSpPr txBox="1"/>
          <p:nvPr/>
        </p:nvSpPr>
        <p:spPr>
          <a:xfrm>
            <a:off x="4665980" y="745490"/>
            <a:ext cx="2025650"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Report Analysis</a:t>
            </a:r>
            <a:endParaRPr lang="en-US" altLang="en-GB" b="1">
              <a:latin typeface="Arial" panose="020B0604020202020204" pitchFamily="34" charset="0"/>
              <a:cs typeface="Arial" panose="020B0604020202020204" pitchFamily="34" charset="0"/>
            </a:endParaRPr>
          </a:p>
        </p:txBody>
      </p:sp>
      <p:pic>
        <p:nvPicPr>
          <p:cNvPr id="15" name="Picture 14" descr="StateDiagram(Delivery Route Optimization).drawio"/>
          <p:cNvPicPr>
            <a:picLocks noChangeAspect="1"/>
          </p:cNvPicPr>
          <p:nvPr/>
        </p:nvPicPr>
        <p:blipFill>
          <a:blip r:embed="rId3"/>
          <a:stretch>
            <a:fillRect/>
          </a:stretch>
        </p:blipFill>
        <p:spPr>
          <a:xfrm>
            <a:off x="8529955" y="1325880"/>
            <a:ext cx="1797685" cy="3932555"/>
          </a:xfrm>
          <a:prstGeom prst="rect">
            <a:avLst/>
          </a:prstGeom>
        </p:spPr>
      </p:pic>
      <p:sp>
        <p:nvSpPr>
          <p:cNvPr id="16" name="Text Box 15"/>
          <p:cNvSpPr txBox="1"/>
          <p:nvPr/>
        </p:nvSpPr>
        <p:spPr>
          <a:xfrm>
            <a:off x="7658735" y="684530"/>
            <a:ext cx="3539490"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Delivery Route Opitimization</a:t>
            </a:r>
            <a:endParaRPr lang="en-US" altLang="en-GB" b="1">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400" b="1" kern="0" spc="-87">
                <a:solidFill>
                  <a:srgbClr val="000000"/>
                </a:solidFill>
                <a:latin typeface="Arial" panose="020B0604020202020204" pitchFamily="34" charset="0"/>
                <a:ea typeface="adonis-web" pitchFamily="34" charset="-122"/>
                <a:cs typeface="Arial" panose="020B0604020202020204" pitchFamily="34" charset="0"/>
                <a:sym typeface="+mn-ea"/>
              </a:rPr>
              <a:t>System Analysis and  Design Capston Project</a:t>
            </a:r>
            <a:br>
              <a:rPr lang="en-US" sz="2400" b="1" kern="0" spc="-87" noProof="0" dirty="0">
                <a:solidFill>
                  <a:srgbClr val="000000"/>
                </a:solidFill>
                <a:latin typeface="Arial" panose="020B0604020202020204" pitchFamily="34" charset="0"/>
                <a:ea typeface="adonis-web" pitchFamily="34" charset="-122"/>
                <a:cs typeface="Arial" panose="020B0604020202020204" pitchFamily="34" charset="0"/>
                <a:sym typeface="+mn-ea"/>
              </a:rPr>
            </a:br>
            <a:r>
              <a:rPr lang="en-US" sz="2400" b="1" kern="0" spc="-87">
                <a:solidFill>
                  <a:srgbClr val="000000"/>
                </a:solidFill>
                <a:latin typeface="Arial" panose="020B0604020202020204" pitchFamily="34" charset="0"/>
                <a:ea typeface="adonis-web" pitchFamily="34" charset="-122"/>
                <a:cs typeface="Arial" panose="020B0604020202020204" pitchFamily="34" charset="0"/>
                <a:sym typeface="+mn-ea"/>
              </a:rPr>
              <a:t>Course Code: SE231</a:t>
            </a:r>
            <a:endParaRPr lang="en-US" altLang="en-GB" sz="2400" b="1" kern="0" spc="-87">
              <a:solidFill>
                <a:srgbClr val="000000"/>
              </a:solidFill>
              <a:latin typeface="Arial" panose="020B0604020202020204" pitchFamily="34" charset="0"/>
              <a:ea typeface="adonis-web" pitchFamily="34" charset="-122"/>
              <a:cs typeface="Arial" panose="020B0604020202020204" pitchFamily="34" charset="0"/>
              <a:sym typeface="+mn-ea"/>
            </a:endParaRPr>
          </a:p>
        </p:txBody>
      </p:sp>
      <p:pic>
        <p:nvPicPr>
          <p:cNvPr id="12" name="image1.png"/>
          <p:cNvPicPr>
            <a:picLocks noChangeAspect="1"/>
          </p:cNvPicPr>
          <p:nvPr>
            <p:ph idx="1"/>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10203815" y="15875"/>
            <a:ext cx="1988185" cy="349250"/>
          </a:xfrm>
          <a:prstGeom prst="rect">
            <a:avLst/>
          </a:prstGeom>
          <a:pattFill prst="pct5">
            <a:fgClr>
              <a:schemeClr val="accent1"/>
            </a:fgClr>
            <a:bgClr>
              <a:schemeClr val="bg1"/>
            </a:bgClr>
          </a:pattFill>
        </p:spPr>
      </p:pic>
      <p:sp>
        <p:nvSpPr>
          <p:cNvPr id="8" name="Text Box 7"/>
          <p:cNvSpPr txBox="1"/>
          <p:nvPr/>
        </p:nvSpPr>
        <p:spPr>
          <a:xfrm>
            <a:off x="1393825" y="2379980"/>
            <a:ext cx="4179570" cy="2338070"/>
          </a:xfrm>
          <a:prstGeom prst="rect">
            <a:avLst/>
          </a:prstGeom>
          <a:noFill/>
        </p:spPr>
        <p:txBody>
          <a:bodyPr wrap="square" rtlCol="0" anchor="t">
            <a:spAutoFit/>
          </a:bodyPr>
          <a:p>
            <a:pPr marL="0" marR="0" lvl="0" indent="0" algn="l" defTabSz="914400" rtl="0" eaLnBrk="1" fontAlgn="auto" latinLnBrk="0" hangingPunct="1">
              <a:lnSpc>
                <a:spcPct val="100000"/>
              </a:lnSpc>
              <a:spcBef>
                <a:spcPct val="0"/>
              </a:spcBef>
              <a:spcAft>
                <a:spcPct val="0"/>
              </a:spcAft>
              <a:buClrTx/>
              <a:buSzTx/>
              <a:buFontTx/>
              <a:buNone/>
              <a:defRPr/>
            </a:pPr>
            <a:r>
              <a:rPr lang="en-US" sz="2000" b="1" kern="0" cap="all" spc="-90">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rPr>
              <a:t>Submitted By</a:t>
            </a:r>
            <a:br>
              <a:rPr lang="en-US" sz="2000" b="1" kern="0" spc="-87" noProof="0" dirty="0">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rPr>
            </a:br>
            <a:r>
              <a:rPr lang="en-US" kern="0" spc="-87">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rPr>
              <a:t>Name: Erin Jahan Eshita</a:t>
            </a:r>
            <a:br>
              <a:rPr lang="en-US" kern="0" spc="-87" noProof="0" dirty="0">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rPr>
            </a:br>
            <a:r>
              <a:rPr lang="en-US" kern="0" spc="-87">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rPr>
              <a:t>ID: 0242310005341074</a:t>
            </a:r>
            <a:endParaRPr kumimoji="0" lang="en-US" sz="1800" i="0" u="none" strike="noStrike" kern="0" cap="none" spc="-87"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r>
              <a:rPr lang="en-US" kern="0" spc="-87">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rPr>
              <a:t>Name :Abidur Rahman Jisan</a:t>
            </a:r>
            <a:endParaRPr kumimoji="0" lang="en-US" i="0" u="none" strike="noStrike" kern="0" cap="none" spc="-87" normalizeH="0" baseline="0" noProof="1">
              <a:ln>
                <a:noFill/>
              </a:ln>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r>
              <a:rPr lang="en-US" kern="0" spc="-87">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rPr>
              <a:t>ID: 0242310005341333</a:t>
            </a:r>
            <a:endParaRPr lang="en-US" kern="0" spc="-87">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endParaRPr>
          </a:p>
          <a:p>
            <a:pPr marL="0" marR="0" lvl="0" indent="0" algn="l" defTabSz="914400" rtl="0" eaLnBrk="1" fontAlgn="auto" latinLnBrk="0" hangingPunct="1">
              <a:lnSpc>
                <a:spcPct val="100000"/>
              </a:lnSpc>
              <a:spcBef>
                <a:spcPct val="0"/>
              </a:spcBef>
              <a:spcAft>
                <a:spcPct val="0"/>
              </a:spcAft>
              <a:buClrTx/>
              <a:buSzTx/>
              <a:buFontTx/>
              <a:buNone/>
              <a:defRPr/>
            </a:pPr>
            <a:r>
              <a:rPr lang="en-US" kern="0" spc="-87">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rPr>
              <a:t>Name: Ashik Ahmed</a:t>
            </a:r>
            <a:endParaRPr lang="en-US" kern="0" spc="-87">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endParaRPr>
          </a:p>
          <a:p>
            <a:pPr marL="0" marR="0" lvl="0" indent="0" algn="l" defTabSz="914400" rtl="0" eaLnBrk="1" fontAlgn="auto" latinLnBrk="0" hangingPunct="1">
              <a:lnSpc>
                <a:spcPct val="100000"/>
              </a:lnSpc>
              <a:spcBef>
                <a:spcPct val="0"/>
              </a:spcBef>
              <a:spcAft>
                <a:spcPct val="0"/>
              </a:spcAft>
              <a:buClrTx/>
              <a:buSzTx/>
              <a:buFontTx/>
              <a:buNone/>
              <a:defRPr/>
            </a:pPr>
            <a:r>
              <a:rPr lang="en-US" kern="0" spc="-87">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rPr>
              <a:t>ID: 0242310005341334</a:t>
            </a:r>
            <a:br>
              <a:rPr lang="en-US" kern="0" spc="-87" noProof="0" dirty="0">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rPr>
            </a:br>
            <a:r>
              <a:rPr lang="en-US" kern="0" spc="-87">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rPr>
              <a:t>Section: 40 (H)</a:t>
            </a:r>
            <a:endParaRPr lang="en-US" altLang="en-US" kern="0" spc="-87">
              <a:ln>
                <a:noFill/>
              </a:ln>
              <a:effectLst>
                <a:outerShdw blurRad="38100" dist="19050" dir="2700000" algn="tl" rotWithShape="0">
                  <a:schemeClr val="dk1">
                    <a:alpha val="40000"/>
                  </a:schemeClr>
                </a:outerShdw>
              </a:effectLst>
              <a:uLnTx/>
              <a:uFillTx/>
              <a:latin typeface="Arial" panose="020B0604020202020204" pitchFamily="34" charset="0"/>
              <a:ea typeface="adonis-web" pitchFamily="34" charset="-122"/>
              <a:cs typeface="Arial" panose="020B0604020202020204" pitchFamily="34" charset="0"/>
              <a:sym typeface="+mn-ea"/>
            </a:endParaRPr>
          </a:p>
        </p:txBody>
      </p:sp>
      <p:sp>
        <p:nvSpPr>
          <p:cNvPr id="9" name="Text Box 8"/>
          <p:cNvSpPr txBox="1"/>
          <p:nvPr/>
        </p:nvSpPr>
        <p:spPr>
          <a:xfrm>
            <a:off x="6593840" y="2399030"/>
            <a:ext cx="5081270" cy="1753235"/>
          </a:xfrm>
          <a:prstGeom prst="rect">
            <a:avLst/>
          </a:prstGeom>
          <a:noFill/>
        </p:spPr>
        <p:txBody>
          <a:bodyPr wrap="square" rtlCol="0" anchor="t">
            <a:spAutoFit/>
          </a:bodyPr>
          <a:p>
            <a:r>
              <a:rPr lang="en-US" altLang="en-GB" b="1" cap="all" dirty="0">
                <a:solidFill>
                  <a:schemeClr val="tx1"/>
                </a:solidFill>
                <a:effectLst>
                  <a:outerShdw blurRad="38100" dist="38100" dir="2700000">
                    <a:srgbClr val="C0C0C0"/>
                  </a:outerShdw>
                </a:effectLst>
                <a:uFillTx/>
                <a:latin typeface="Arial" panose="020B0604020202020204" pitchFamily="34" charset="0"/>
                <a:ea typeface="adonis-web"/>
                <a:sym typeface="+mn-ea"/>
              </a:rPr>
              <a:t>Submitted To</a:t>
            </a:r>
            <a:br>
              <a:rPr lang="en-US" altLang="en-GB" b="1" dirty="0">
                <a:effectLst>
                  <a:outerShdw blurRad="38100" dist="38100" dir="2700000">
                    <a:srgbClr val="C0C0C0"/>
                  </a:outerShdw>
                </a:effectLst>
                <a:latin typeface="Arial" panose="020B0604020202020204" pitchFamily="34" charset="0"/>
                <a:ea typeface="adonis-web"/>
                <a:sym typeface="+mn-ea"/>
              </a:rPr>
            </a:br>
            <a:r>
              <a:rPr lang="en-US" altLang="en-GB" dirty="0">
                <a:effectLst>
                  <a:outerShdw blurRad="38100" dist="38100" dir="2700000">
                    <a:srgbClr val="C0C0C0"/>
                  </a:outerShdw>
                </a:effectLst>
                <a:latin typeface="Arial" panose="020B0604020202020204" pitchFamily="34" charset="0"/>
                <a:cs typeface="Arial" panose="020B0604020202020204" pitchFamily="34" charset="0"/>
                <a:sym typeface="+mn-ea"/>
              </a:rPr>
              <a:t>Arpita paul</a:t>
            </a:r>
            <a:br>
              <a:rPr lang="en-US" altLang="en-GB" dirty="0">
                <a:effectLst>
                  <a:outerShdw blurRad="38100" dist="38100" dir="2700000">
                    <a:srgbClr val="C0C0C0"/>
                  </a:outerShdw>
                </a:effectLst>
                <a:latin typeface="Arial" panose="020B0604020202020204" pitchFamily="34" charset="0"/>
                <a:cs typeface="Arial" panose="020B0604020202020204" pitchFamily="34" charset="0"/>
                <a:sym typeface="+mn-ea"/>
              </a:rPr>
            </a:br>
            <a:r>
              <a:rPr lang="en-US" altLang="en-GB" dirty="0">
                <a:effectLst>
                  <a:outerShdw blurRad="38100" dist="38100" dir="2700000">
                    <a:srgbClr val="C0C0C0"/>
                  </a:outerShdw>
                </a:effectLst>
                <a:latin typeface="Arial" panose="020B0604020202020204" pitchFamily="34" charset="0"/>
                <a:cs typeface="Arial" panose="020B0604020202020204" pitchFamily="34" charset="0"/>
                <a:sym typeface="+mn-ea"/>
              </a:rPr>
              <a:t>L</a:t>
            </a:r>
            <a:r>
              <a:rPr lang="en-US" altLang="en-GB" dirty="0">
                <a:effectLst>
                  <a:outerShdw blurRad="38100" dist="38100" dir="2700000">
                    <a:srgbClr val="C0C0C0"/>
                  </a:outerShdw>
                </a:effectLst>
                <a:latin typeface="Arial" panose="020B0604020202020204" pitchFamily="34" charset="0"/>
                <a:cs typeface="Arial" panose="020B0604020202020204" pitchFamily="34" charset="0"/>
                <a:sym typeface="+mn-ea"/>
              </a:rPr>
              <a:t>acturer</a:t>
            </a:r>
            <a:br>
              <a:rPr lang="en-US" altLang="en-GB" dirty="0">
                <a:effectLst>
                  <a:outerShdw blurRad="38100" dist="38100" dir="2700000">
                    <a:srgbClr val="C0C0C0"/>
                  </a:outerShdw>
                </a:effectLst>
                <a:latin typeface="Arial" panose="020B0604020202020204" pitchFamily="34" charset="0"/>
                <a:cs typeface="Arial" panose="020B0604020202020204" pitchFamily="34" charset="0"/>
                <a:sym typeface="+mn-ea"/>
              </a:rPr>
            </a:br>
            <a:r>
              <a:rPr lang="en-US" altLang="en-GB" dirty="0">
                <a:effectLst>
                  <a:outerShdw blurRad="38100" dist="38100" dir="2700000">
                    <a:srgbClr val="C0C0C0"/>
                  </a:outerShdw>
                </a:effectLst>
                <a:latin typeface="Arial" panose="020B0604020202020204" pitchFamily="34" charset="0"/>
                <a:cs typeface="Arial" panose="020B0604020202020204" pitchFamily="34" charset="0"/>
                <a:sym typeface="+mn-ea"/>
              </a:rPr>
              <a:t>Department of Software Engineering, FSIT</a:t>
            </a:r>
            <a:br>
              <a:rPr lang="en-US" altLang="en-GB" dirty="0">
                <a:effectLst>
                  <a:outerShdw blurRad="38100" dist="38100" dir="2700000">
                    <a:srgbClr val="C0C0C0"/>
                  </a:outerShdw>
                </a:effectLst>
                <a:latin typeface="Arial" panose="020B0604020202020204" pitchFamily="34" charset="0"/>
                <a:cs typeface="Arial" panose="020B0604020202020204" pitchFamily="34" charset="0"/>
                <a:sym typeface="+mn-ea"/>
              </a:rPr>
            </a:br>
            <a:r>
              <a:rPr lang="en-US" altLang="en-GB" dirty="0">
                <a:effectLst>
                  <a:outerShdw blurRad="38100" dist="38100" dir="2700000">
                    <a:srgbClr val="C0C0C0"/>
                  </a:outerShdw>
                </a:effectLst>
                <a:latin typeface="Arial" panose="020B0604020202020204" pitchFamily="34" charset="0"/>
                <a:cs typeface="Arial" panose="020B0604020202020204" pitchFamily="34" charset="0"/>
                <a:sym typeface="+mn-ea"/>
              </a:rPr>
              <a:t>Daffodil International University</a:t>
            </a:r>
            <a:br>
              <a:rPr lang="en-US" altLang="en-GB" b="1" dirty="0">
                <a:effectLst>
                  <a:outerShdw blurRad="38100" dist="38100" dir="2700000">
                    <a:srgbClr val="C0C0C0"/>
                  </a:outerShdw>
                </a:effectLst>
                <a:latin typeface="Arial" panose="020B0604020202020204" pitchFamily="34" charset="0"/>
                <a:ea typeface="adonis-web"/>
                <a:sym typeface="+mn-ea"/>
              </a:rPr>
            </a:br>
            <a:endParaRPr lang="en-US" altLang="en-GB" b="1" dirty="0">
              <a:effectLst>
                <a:outerShdw blurRad="38100" dist="38100" dir="2700000">
                  <a:srgbClr val="C0C0C0"/>
                </a:outerShdw>
              </a:effectLst>
              <a:latin typeface="Arial" panose="020B0604020202020204" pitchFamily="34" charset="0"/>
              <a:ea typeface="adonis-web"/>
              <a:sym typeface="+mn-ea"/>
            </a:endParaRPr>
          </a:p>
        </p:txBody>
      </p:sp>
      <p:sp>
        <p:nvSpPr>
          <p:cNvPr id="10" name="Rectangle 33"/>
          <p:cNvSpPr/>
          <p:nvPr/>
        </p:nvSpPr>
        <p:spPr>
          <a:xfrm>
            <a:off x="5851525" y="2562225"/>
            <a:ext cx="53975" cy="1539875"/>
          </a:xfrm>
          <a:prstGeom prst="rect">
            <a:avLst/>
          </a:prstGeom>
        </p:spPr>
        <p:style>
          <a:lnRef idx="2">
            <a:schemeClr val="dk1">
              <a:shade val="15000"/>
            </a:schemeClr>
          </a:lnRef>
          <a:fillRef idx="1">
            <a:schemeClr val="dk1"/>
          </a:fillRef>
          <a:effectRef idx="0">
            <a:schemeClr val="dk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en-GB" sz="1800" b="0" i="0" u="none" strike="noStrike" kern="1200" cap="none" spc="0" normalizeH="0" baseline="0" noProof="0">
              <a:ln>
                <a:noFill/>
              </a:ln>
              <a:solidFill>
                <a:srgbClr val="FFFFFF"/>
              </a:solidFill>
              <a:effectLst/>
              <a:uLnTx/>
              <a:uFillTx/>
              <a:latin typeface="+mn-lt"/>
              <a:ea typeface="等线" pitchFamily="2" charset="-122"/>
              <a:cs typeface="等线"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07745"/>
          </a:xfrm>
        </p:spPr>
        <p:txBody>
          <a:bodyPr/>
          <a:p>
            <a:r>
              <a:rPr lang="en-US" altLang="en-GB">
                <a:latin typeface="Arial" panose="020B0604020202020204" pitchFamily="34" charset="0"/>
                <a:cs typeface="Arial" panose="020B0604020202020204" pitchFamily="34" charset="0"/>
                <a:sym typeface="+mn-ea"/>
              </a:rPr>
              <a:t>Sequence Diagram</a:t>
            </a:r>
            <a:endParaRPr lang="en-GB" altLang="en-US">
              <a:latin typeface="Arial" panose="020B0604020202020204" pitchFamily="34" charset="0"/>
              <a:cs typeface="Arial" panose="020B0604020202020204" pitchFamily="34" charset="0"/>
            </a:endParaRPr>
          </a:p>
        </p:txBody>
      </p:sp>
      <p:pic>
        <p:nvPicPr>
          <p:cNvPr id="4" name="Content Placeholder 3" descr="Sequence Diagram-01.drawio"/>
          <p:cNvPicPr>
            <a:picLocks noChangeAspect="1"/>
          </p:cNvPicPr>
          <p:nvPr>
            <p:ph sz="half" idx="1"/>
          </p:nvPr>
        </p:nvPicPr>
        <p:blipFill>
          <a:blip r:embed="rId1"/>
          <a:stretch>
            <a:fillRect/>
          </a:stretch>
        </p:blipFill>
        <p:spPr>
          <a:xfrm>
            <a:off x="1296035" y="1928495"/>
            <a:ext cx="4799965" cy="4351655"/>
          </a:xfrm>
          <a:prstGeom prst="rect">
            <a:avLst/>
          </a:prstGeom>
        </p:spPr>
      </p:pic>
      <p:sp>
        <p:nvSpPr>
          <p:cNvPr id="5" name="Text Box 4"/>
          <p:cNvSpPr txBox="1"/>
          <p:nvPr/>
        </p:nvSpPr>
        <p:spPr>
          <a:xfrm>
            <a:off x="1077595" y="1466215"/>
            <a:ext cx="4064000"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Sign up</a:t>
            </a:r>
            <a:endParaRPr lang="en-US" altLang="en-GB" b="1">
              <a:latin typeface="Arial" panose="020B0604020202020204" pitchFamily="34" charset="0"/>
              <a:cs typeface="Arial" panose="020B0604020202020204" pitchFamily="34" charset="0"/>
            </a:endParaRPr>
          </a:p>
        </p:txBody>
      </p:sp>
      <p:pic>
        <p:nvPicPr>
          <p:cNvPr id="6" name="Content Placeholder 5" descr="Sequence Diagram-02.drawio"/>
          <p:cNvPicPr>
            <a:picLocks noChangeAspect="1"/>
          </p:cNvPicPr>
          <p:nvPr>
            <p:ph sz="half" idx="2"/>
          </p:nvPr>
        </p:nvPicPr>
        <p:blipFill>
          <a:blip r:embed="rId2"/>
          <a:stretch>
            <a:fillRect/>
          </a:stretch>
        </p:blipFill>
        <p:spPr>
          <a:xfrm>
            <a:off x="6877685" y="2017395"/>
            <a:ext cx="4371975" cy="4062095"/>
          </a:xfrm>
          <a:prstGeom prst="rect">
            <a:avLst/>
          </a:prstGeom>
        </p:spPr>
      </p:pic>
      <p:sp>
        <p:nvSpPr>
          <p:cNvPr id="7" name="Text Box 6"/>
          <p:cNvSpPr txBox="1"/>
          <p:nvPr/>
        </p:nvSpPr>
        <p:spPr>
          <a:xfrm>
            <a:off x="6877050" y="1465580"/>
            <a:ext cx="4064000"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Login</a:t>
            </a:r>
            <a:endParaRPr lang="en-US" altLang="en-GB" b="1">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equence Diagram-03.drawio"/>
          <p:cNvPicPr>
            <a:picLocks noChangeAspect="1"/>
          </p:cNvPicPr>
          <p:nvPr>
            <p:ph sz="half" idx="1"/>
          </p:nvPr>
        </p:nvPicPr>
        <p:blipFill>
          <a:blip r:embed="rId1"/>
          <a:stretch>
            <a:fillRect/>
          </a:stretch>
        </p:blipFill>
        <p:spPr>
          <a:xfrm>
            <a:off x="900430" y="1468755"/>
            <a:ext cx="4679315" cy="4351655"/>
          </a:xfrm>
          <a:prstGeom prst="rect">
            <a:avLst/>
          </a:prstGeom>
        </p:spPr>
      </p:pic>
      <p:sp>
        <p:nvSpPr>
          <p:cNvPr id="8" name="Text Box 7"/>
          <p:cNvSpPr txBox="1"/>
          <p:nvPr/>
        </p:nvSpPr>
        <p:spPr>
          <a:xfrm>
            <a:off x="1128395" y="790575"/>
            <a:ext cx="2826385"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Profile Management</a:t>
            </a:r>
            <a:endParaRPr lang="en-US" altLang="en-GB" b="1">
              <a:latin typeface="Arial" panose="020B0604020202020204" pitchFamily="34" charset="0"/>
              <a:cs typeface="Arial" panose="020B0604020202020204" pitchFamily="34" charset="0"/>
            </a:endParaRPr>
          </a:p>
        </p:txBody>
      </p:sp>
      <p:sp>
        <p:nvSpPr>
          <p:cNvPr id="9" name="Text Box 8"/>
          <p:cNvSpPr txBox="1"/>
          <p:nvPr/>
        </p:nvSpPr>
        <p:spPr>
          <a:xfrm>
            <a:off x="6819900" y="819150"/>
            <a:ext cx="3807460"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Order Delivery Confirmation</a:t>
            </a:r>
            <a:r>
              <a:rPr lang="en-US" altLang="en-GB"/>
              <a:t> </a:t>
            </a:r>
            <a:endParaRPr lang="en-US" altLang="en-GB"/>
          </a:p>
        </p:txBody>
      </p:sp>
      <p:pic>
        <p:nvPicPr>
          <p:cNvPr id="10" name="Picture 1"/>
          <p:cNvPicPr>
            <a:picLocks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05550" y="1468755"/>
            <a:ext cx="4700270" cy="42138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latin typeface="Arial" panose="020B0604020202020204" pitchFamily="34" charset="0"/>
                <a:cs typeface="Arial" panose="020B0604020202020204" pitchFamily="34" charset="0"/>
              </a:rPr>
              <a:t>Block Diagram</a:t>
            </a:r>
            <a:endParaRPr lang="en-US" altLang="en-GB">
              <a:latin typeface="Arial" panose="020B0604020202020204" pitchFamily="34" charset="0"/>
              <a:cs typeface="Arial" panose="020B0604020202020204" pitchFamily="34" charset="0"/>
            </a:endParaRPr>
          </a:p>
        </p:txBody>
      </p:sp>
      <p:pic>
        <p:nvPicPr>
          <p:cNvPr id="5" name="Content Placeholder 4"/>
          <p:cNvPicPr>
            <a:picLocks noChangeAspect="1"/>
          </p:cNvPicPr>
          <p:nvPr>
            <p:ph sz="half" idx="1"/>
          </p:nvPr>
        </p:nvPicPr>
        <p:blipFill>
          <a:blip r:embed="rId1"/>
          <a:stretch>
            <a:fillRect/>
          </a:stretch>
        </p:blipFill>
        <p:spPr>
          <a:xfrm>
            <a:off x="1538605" y="1767205"/>
            <a:ext cx="9326245" cy="4410075"/>
          </a:xfrm>
          <a:prstGeom prst="rect">
            <a:avLst/>
          </a:prstGeom>
        </p:spPr>
      </p:pic>
      <p:sp>
        <p:nvSpPr>
          <p:cNvPr id="6" name="Text Box 5"/>
          <p:cNvSpPr txBox="1"/>
          <p:nvPr/>
        </p:nvSpPr>
        <p:spPr>
          <a:xfrm>
            <a:off x="4735195" y="1322705"/>
            <a:ext cx="3183890" cy="368300"/>
          </a:xfrm>
          <a:prstGeom prst="rect">
            <a:avLst/>
          </a:prstGeom>
          <a:noFill/>
        </p:spPr>
        <p:txBody>
          <a:bodyPr wrap="square" rtlCol="0">
            <a:spAutoFit/>
          </a:bodyPr>
          <a:p>
            <a:r>
              <a:rPr lang="en-US" altLang="en-GB" b="1">
                <a:latin typeface="Arial" panose="020B0604020202020204" pitchFamily="34" charset="0"/>
                <a:cs typeface="Arial" panose="020B0604020202020204" pitchFamily="34" charset="0"/>
              </a:rPr>
              <a:t>Block Diagram for Admin</a:t>
            </a:r>
            <a:endParaRPr lang="en-US" altLang="en-GB" b="1">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189990" y="1141730"/>
            <a:ext cx="10022840" cy="4891405"/>
          </a:xfrm>
          <a:prstGeom prst="rect">
            <a:avLst/>
          </a:prstGeom>
        </p:spPr>
      </p:pic>
      <p:sp>
        <p:nvSpPr>
          <p:cNvPr id="5" name="Text Box 4"/>
          <p:cNvSpPr txBox="1"/>
          <p:nvPr/>
        </p:nvSpPr>
        <p:spPr>
          <a:xfrm>
            <a:off x="4359275" y="631190"/>
            <a:ext cx="4224655" cy="368300"/>
          </a:xfrm>
          <a:prstGeom prst="rect">
            <a:avLst/>
          </a:prstGeom>
          <a:noFill/>
        </p:spPr>
        <p:txBody>
          <a:bodyPr wrap="square" rtlCol="0" anchor="t">
            <a:spAutoFit/>
          </a:bodyPr>
          <a:p>
            <a:r>
              <a:rPr lang="en-US" altLang="en-GB" b="1">
                <a:latin typeface="Arial" panose="020B0604020202020204" pitchFamily="34" charset="0"/>
                <a:cs typeface="Arial" panose="020B0604020202020204" pitchFamily="34" charset="0"/>
                <a:sym typeface="+mn-ea"/>
              </a:rPr>
              <a:t>Block Diagram for Customer</a:t>
            </a:r>
            <a:endParaRPr lang="en-US" altLang="en-GB" b="1">
              <a:latin typeface="Arial" panose="020B0604020202020204" pitchFamily="34" charset="0"/>
              <a:cs typeface="Arial" panose="020B0604020202020204" pitchFamily="34" charset="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latin typeface="Arial" panose="020B0604020202020204" pitchFamily="34" charset="0"/>
                <a:cs typeface="Arial" panose="020B0604020202020204" pitchFamily="34" charset="0"/>
                <a:sym typeface="+mn-ea"/>
              </a:rPr>
              <a:t>Technical Requirements</a:t>
            </a:r>
            <a:endParaRPr lang="en-US" altLang="en-GB">
              <a:latin typeface="Arial" panose="020B0604020202020204" pitchFamily="34" charset="0"/>
              <a:cs typeface="Arial" panose="020B0604020202020204" pitchFamily="34" charset="0"/>
              <a:sym typeface="+mn-ea"/>
            </a:endParaRPr>
          </a:p>
        </p:txBody>
      </p:sp>
      <p:pic>
        <p:nvPicPr>
          <p:cNvPr id="12"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9996170" y="12065"/>
            <a:ext cx="2221230" cy="417195"/>
          </a:xfrm>
          <a:prstGeom prst="rect">
            <a:avLst/>
          </a:prstGeom>
          <a:pattFill prst="pct5">
            <a:fgClr>
              <a:schemeClr val="accent1"/>
            </a:fgClr>
            <a:bgClr>
              <a:schemeClr val="bg1"/>
            </a:bgClr>
          </a:pattFill>
        </p:spPr>
      </p:pic>
      <p:sp>
        <p:nvSpPr>
          <p:cNvPr id="5" name="Shape 2"/>
          <p:cNvSpPr/>
          <p:nvPr/>
        </p:nvSpPr>
        <p:spPr>
          <a:xfrm>
            <a:off x="842685" y="1850073"/>
            <a:ext cx="4579263" cy="2209086"/>
          </a:xfrm>
          <a:prstGeom prst="roundRect">
            <a:avLst>
              <a:gd name="adj" fmla="val 1540"/>
            </a:avLst>
          </a:prstGeom>
          <a:solidFill>
            <a:srgbClr val="F2EEEE"/>
          </a:solidFill>
        </p:spPr>
        <p:txBody>
          <a:bodyPr/>
          <a:p>
            <a:endParaRPr lang="en-GB" altLang="en-US" sz="2000">
              <a:latin typeface="Arial" panose="020B0604020202020204" pitchFamily="34" charset="0"/>
              <a:cs typeface="Arial" panose="020B0604020202020204" pitchFamily="34" charset="0"/>
            </a:endParaRPr>
          </a:p>
        </p:txBody>
      </p:sp>
      <p:sp>
        <p:nvSpPr>
          <p:cNvPr id="6" name="Text 3"/>
          <p:cNvSpPr/>
          <p:nvPr/>
        </p:nvSpPr>
        <p:spPr>
          <a:xfrm>
            <a:off x="1068229" y="2067997"/>
            <a:ext cx="2977039" cy="372070"/>
          </a:xfrm>
          <a:prstGeom prst="rect">
            <a:avLst/>
          </a:prstGeom>
          <a:noFill/>
        </p:spPr>
        <p:txBody>
          <a:bodyPr wrap="none" lIns="0" tIns="0" rIns="0" bIns="0" rtlCol="0" anchor="t"/>
          <a:p>
            <a:pPr marL="0" indent="0" algn="l">
              <a:lnSpc>
                <a:spcPts val="2900"/>
              </a:lnSpc>
              <a:buNone/>
            </a:pPr>
            <a:r>
              <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rPr>
              <a:t>Hardware</a:t>
            </a:r>
            <a:endPar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endParaRPr>
          </a:p>
        </p:txBody>
      </p:sp>
      <p:sp>
        <p:nvSpPr>
          <p:cNvPr id="7" name="Text 4"/>
          <p:cNvSpPr/>
          <p:nvPr/>
        </p:nvSpPr>
        <p:spPr>
          <a:xfrm>
            <a:off x="1068229" y="2576155"/>
            <a:ext cx="4125635" cy="362903"/>
          </a:xfrm>
          <a:prstGeom prst="rect">
            <a:avLst/>
          </a:prstGeom>
          <a:noFill/>
        </p:spPr>
        <p:txBody>
          <a:bodyPr wrap="none" lIns="0" tIns="0" rIns="0" bIns="0" rtlCol="0" anchor="t"/>
          <a:p>
            <a:pPr marL="342900" indent="-342900" algn="l">
              <a:lnSpc>
                <a:spcPts val="2850"/>
              </a:lnSpc>
              <a:buSzPct val="100000"/>
              <a:buChar char="•"/>
            </a:pPr>
            <a:r>
              <a:rPr lang="en-US" sz="2000" dirty="0">
                <a:solidFill>
                  <a:srgbClr val="383838"/>
                </a:solidFill>
                <a:latin typeface="Arial" panose="020B0604020202020204" pitchFamily="34" charset="0"/>
                <a:ea typeface="DM Sans" pitchFamily="34" charset="-122"/>
                <a:cs typeface="Arial" panose="020B0604020202020204" pitchFamily="34" charset="0"/>
              </a:rPr>
              <a:t>Intel Core i3+</a:t>
            </a:r>
            <a:endParaRPr lang="en-US" sz="2000" dirty="0">
              <a:solidFill>
                <a:srgbClr val="383838"/>
              </a:solidFill>
              <a:latin typeface="Arial" panose="020B0604020202020204" pitchFamily="34" charset="0"/>
              <a:ea typeface="DM Sans" pitchFamily="34" charset="-122"/>
              <a:cs typeface="Arial" panose="020B0604020202020204" pitchFamily="34" charset="0"/>
            </a:endParaRPr>
          </a:p>
        </p:txBody>
      </p:sp>
      <p:sp>
        <p:nvSpPr>
          <p:cNvPr id="8" name="Text 5"/>
          <p:cNvSpPr/>
          <p:nvPr/>
        </p:nvSpPr>
        <p:spPr>
          <a:xfrm>
            <a:off x="1068229" y="3018353"/>
            <a:ext cx="4125635" cy="362903"/>
          </a:xfrm>
          <a:prstGeom prst="rect">
            <a:avLst/>
          </a:prstGeom>
          <a:noFill/>
        </p:spPr>
        <p:txBody>
          <a:bodyPr wrap="none" lIns="0" tIns="0" rIns="0" bIns="0" rtlCol="0" anchor="t"/>
          <a:p>
            <a:pPr marL="342900" indent="-342900" algn="l">
              <a:lnSpc>
                <a:spcPts val="2850"/>
              </a:lnSpc>
              <a:buSzPct val="100000"/>
              <a:buChar char="•"/>
            </a:pPr>
            <a:r>
              <a:rPr lang="en-US" sz="2000" dirty="0">
                <a:solidFill>
                  <a:srgbClr val="383838"/>
                </a:solidFill>
                <a:latin typeface="Arial" panose="020B0604020202020204" pitchFamily="34" charset="0"/>
                <a:ea typeface="DM Sans" pitchFamily="34" charset="-122"/>
                <a:cs typeface="Arial" panose="020B0604020202020204" pitchFamily="34" charset="0"/>
              </a:rPr>
              <a:t>4GB RAM</a:t>
            </a:r>
            <a:endParaRPr lang="en-US" sz="2000" dirty="0">
              <a:solidFill>
                <a:srgbClr val="383838"/>
              </a:solidFill>
              <a:latin typeface="Arial" panose="020B0604020202020204" pitchFamily="34" charset="0"/>
              <a:ea typeface="DM Sans" pitchFamily="34" charset="-122"/>
              <a:cs typeface="Arial" panose="020B0604020202020204" pitchFamily="34" charset="0"/>
            </a:endParaRPr>
          </a:p>
        </p:txBody>
      </p:sp>
      <p:sp>
        <p:nvSpPr>
          <p:cNvPr id="9" name="Text 6"/>
          <p:cNvSpPr/>
          <p:nvPr/>
        </p:nvSpPr>
        <p:spPr>
          <a:xfrm>
            <a:off x="1068229" y="3460552"/>
            <a:ext cx="4125635" cy="362903"/>
          </a:xfrm>
          <a:prstGeom prst="rect">
            <a:avLst/>
          </a:prstGeom>
          <a:noFill/>
        </p:spPr>
        <p:txBody>
          <a:bodyPr wrap="none" lIns="0" tIns="0" rIns="0" bIns="0" rtlCol="0" anchor="t"/>
          <a:p>
            <a:pPr marL="342900" indent="-342900" algn="l">
              <a:lnSpc>
                <a:spcPts val="2850"/>
              </a:lnSpc>
              <a:buSzPct val="100000"/>
              <a:buChar char="•"/>
            </a:pPr>
            <a:r>
              <a:rPr lang="en-US" sz="2000" dirty="0">
                <a:solidFill>
                  <a:srgbClr val="383838"/>
                </a:solidFill>
                <a:latin typeface="Arial" panose="020B0604020202020204" pitchFamily="34" charset="0"/>
                <a:ea typeface="DM Sans" pitchFamily="34" charset="-122"/>
                <a:cs typeface="Arial" panose="020B0604020202020204" pitchFamily="34" charset="0"/>
              </a:rPr>
              <a:t>128GB Storage</a:t>
            </a:r>
            <a:endParaRPr lang="en-US" sz="2000" dirty="0">
              <a:solidFill>
                <a:srgbClr val="383838"/>
              </a:solidFill>
              <a:latin typeface="Arial" panose="020B0604020202020204" pitchFamily="34" charset="0"/>
              <a:ea typeface="DM Sans" pitchFamily="34" charset="-122"/>
              <a:cs typeface="Arial" panose="020B0604020202020204" pitchFamily="34" charset="0"/>
            </a:endParaRPr>
          </a:p>
        </p:txBody>
      </p:sp>
      <p:sp>
        <p:nvSpPr>
          <p:cNvPr id="10" name="Shape 7"/>
          <p:cNvSpPr/>
          <p:nvPr/>
        </p:nvSpPr>
        <p:spPr>
          <a:xfrm>
            <a:off x="5647492" y="1850708"/>
            <a:ext cx="4579263" cy="2209086"/>
          </a:xfrm>
          <a:prstGeom prst="roundRect">
            <a:avLst>
              <a:gd name="adj" fmla="val 1540"/>
            </a:avLst>
          </a:prstGeom>
          <a:solidFill>
            <a:srgbClr val="F2EEEE"/>
          </a:solidFill>
        </p:spPr>
      </p:sp>
      <p:sp>
        <p:nvSpPr>
          <p:cNvPr id="11" name="Text 8"/>
          <p:cNvSpPr/>
          <p:nvPr/>
        </p:nvSpPr>
        <p:spPr>
          <a:xfrm>
            <a:off x="5874306" y="2067997"/>
            <a:ext cx="2977039" cy="372070"/>
          </a:xfrm>
          <a:prstGeom prst="rect">
            <a:avLst/>
          </a:prstGeom>
          <a:noFill/>
        </p:spPr>
        <p:txBody>
          <a:bodyPr wrap="none" lIns="0" tIns="0" rIns="0" bIns="0" rtlCol="0" anchor="t"/>
          <a:p>
            <a:pPr marL="0" indent="0" algn="l">
              <a:lnSpc>
                <a:spcPts val="2900"/>
              </a:lnSpc>
              <a:buNone/>
            </a:pPr>
            <a:r>
              <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rPr>
              <a:t>Software</a:t>
            </a:r>
            <a:endPar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endParaRPr>
          </a:p>
        </p:txBody>
      </p:sp>
      <p:sp>
        <p:nvSpPr>
          <p:cNvPr id="4" name="Text 9"/>
          <p:cNvSpPr/>
          <p:nvPr/>
        </p:nvSpPr>
        <p:spPr>
          <a:xfrm>
            <a:off x="5874306" y="2576155"/>
            <a:ext cx="4125635" cy="362903"/>
          </a:xfrm>
          <a:prstGeom prst="rect">
            <a:avLst/>
          </a:prstGeom>
          <a:noFill/>
        </p:spPr>
        <p:txBody>
          <a:bodyPr wrap="none" lIns="0" tIns="0" rIns="0" bIns="0" rtlCol="0" anchor="t"/>
          <a:p>
            <a:pPr marL="342900" indent="-342900" algn="l">
              <a:lnSpc>
                <a:spcPts val="2850"/>
              </a:lnSpc>
              <a:buSzPct val="100000"/>
              <a:buChar char="•"/>
            </a:pPr>
            <a:r>
              <a:rPr lang="en-US" sz="2000" dirty="0">
                <a:solidFill>
                  <a:srgbClr val="383838"/>
                </a:solidFill>
                <a:latin typeface="Arial" panose="020B0604020202020204" pitchFamily="34" charset="0"/>
                <a:ea typeface="DM Sans" pitchFamily="34" charset="-122"/>
                <a:cs typeface="Arial" panose="020B0604020202020204" pitchFamily="34" charset="0"/>
              </a:rPr>
              <a:t>Windows Server</a:t>
            </a:r>
            <a:endParaRPr lang="en-US" sz="2000" dirty="0">
              <a:solidFill>
                <a:srgbClr val="383838"/>
              </a:solidFill>
              <a:latin typeface="Arial" panose="020B0604020202020204" pitchFamily="34" charset="0"/>
              <a:ea typeface="DM Sans" pitchFamily="34" charset="-122"/>
              <a:cs typeface="Arial" panose="020B0604020202020204" pitchFamily="34" charset="0"/>
            </a:endParaRPr>
          </a:p>
        </p:txBody>
      </p:sp>
      <p:sp>
        <p:nvSpPr>
          <p:cNvPr id="13" name="Text 10"/>
          <p:cNvSpPr/>
          <p:nvPr/>
        </p:nvSpPr>
        <p:spPr>
          <a:xfrm>
            <a:off x="5874306" y="3018353"/>
            <a:ext cx="4125635" cy="362903"/>
          </a:xfrm>
          <a:prstGeom prst="rect">
            <a:avLst/>
          </a:prstGeom>
          <a:noFill/>
        </p:spPr>
        <p:txBody>
          <a:bodyPr wrap="none" lIns="0" tIns="0" rIns="0" bIns="0" rtlCol="0" anchor="t"/>
          <a:p>
            <a:pPr marL="342900" indent="-342900" algn="l">
              <a:lnSpc>
                <a:spcPts val="2850"/>
              </a:lnSpc>
              <a:buSzPct val="100000"/>
              <a:buChar char="•"/>
            </a:pPr>
            <a:r>
              <a:rPr lang="en-US" sz="2000" dirty="0">
                <a:solidFill>
                  <a:srgbClr val="383838"/>
                </a:solidFill>
                <a:latin typeface="Arial" panose="020B0604020202020204" pitchFamily="34" charset="0"/>
                <a:ea typeface="DM Sans" pitchFamily="34" charset="-122"/>
                <a:cs typeface="Arial" panose="020B0604020202020204" pitchFamily="34" charset="0"/>
              </a:rPr>
              <a:t>SQL Server 2008</a:t>
            </a:r>
            <a:endParaRPr lang="en-US" sz="2000" dirty="0">
              <a:solidFill>
                <a:srgbClr val="383838"/>
              </a:solidFill>
              <a:latin typeface="Arial" panose="020B0604020202020204" pitchFamily="34" charset="0"/>
              <a:ea typeface="DM Sans" pitchFamily="34" charset="-122"/>
              <a:cs typeface="Arial" panose="020B0604020202020204" pitchFamily="34" charset="0"/>
            </a:endParaRPr>
          </a:p>
        </p:txBody>
      </p:sp>
      <p:sp>
        <p:nvSpPr>
          <p:cNvPr id="14" name="Text 11"/>
          <p:cNvSpPr/>
          <p:nvPr/>
        </p:nvSpPr>
        <p:spPr>
          <a:xfrm>
            <a:off x="5874306" y="3460552"/>
            <a:ext cx="4125635" cy="362903"/>
          </a:xfrm>
          <a:prstGeom prst="rect">
            <a:avLst/>
          </a:prstGeom>
          <a:noFill/>
        </p:spPr>
        <p:txBody>
          <a:bodyPr wrap="none" lIns="0" tIns="0" rIns="0" bIns="0" rtlCol="0" anchor="t"/>
          <a:p>
            <a:pPr marL="342900" indent="-342900" algn="l">
              <a:lnSpc>
                <a:spcPts val="2850"/>
              </a:lnSpc>
              <a:buSzPct val="100000"/>
              <a:buChar char="•"/>
            </a:pPr>
            <a:r>
              <a:rPr lang="en-US" sz="2000" dirty="0">
                <a:solidFill>
                  <a:srgbClr val="383838"/>
                </a:solidFill>
                <a:latin typeface="Arial" panose="020B0604020202020204" pitchFamily="34" charset="0"/>
                <a:ea typeface="DM Sans" pitchFamily="34" charset="-122"/>
                <a:cs typeface="Arial" panose="020B0604020202020204" pitchFamily="34" charset="0"/>
              </a:rPr>
              <a:t>NET Framework 4</a:t>
            </a:r>
            <a:endParaRPr lang="en-US" sz="2000" dirty="0">
              <a:solidFill>
                <a:srgbClr val="383838"/>
              </a:solidFill>
              <a:latin typeface="Arial" panose="020B0604020202020204" pitchFamily="34" charset="0"/>
              <a:ea typeface="DM Sans" pitchFamily="34" charset="-122"/>
              <a:cs typeface="Arial" panose="020B0604020202020204" pitchFamily="34" charset="0"/>
            </a:endParaRPr>
          </a:p>
        </p:txBody>
      </p:sp>
      <p:sp>
        <p:nvSpPr>
          <p:cNvPr id="15" name="Shape 12"/>
          <p:cNvSpPr/>
          <p:nvPr/>
        </p:nvSpPr>
        <p:spPr>
          <a:xfrm>
            <a:off x="841415" y="4277082"/>
            <a:ext cx="9385221" cy="1766888"/>
          </a:xfrm>
          <a:prstGeom prst="roundRect">
            <a:avLst>
              <a:gd name="adj" fmla="val 1926"/>
            </a:avLst>
          </a:prstGeom>
          <a:solidFill>
            <a:srgbClr val="F2EEEE"/>
          </a:solidFill>
        </p:spPr>
      </p:sp>
      <p:sp>
        <p:nvSpPr>
          <p:cNvPr id="16" name="Text 13"/>
          <p:cNvSpPr/>
          <p:nvPr/>
        </p:nvSpPr>
        <p:spPr>
          <a:xfrm>
            <a:off x="1068229" y="4503896"/>
            <a:ext cx="2977039" cy="372070"/>
          </a:xfrm>
          <a:prstGeom prst="rect">
            <a:avLst/>
          </a:prstGeom>
          <a:noFill/>
        </p:spPr>
        <p:txBody>
          <a:bodyPr wrap="none" lIns="0" tIns="0" rIns="0" bIns="0" rtlCol="0" anchor="t"/>
          <a:p>
            <a:pPr marL="0" indent="0" algn="l">
              <a:lnSpc>
                <a:spcPts val="2900"/>
              </a:lnSpc>
              <a:buNone/>
            </a:pPr>
            <a:r>
              <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rPr>
              <a:t>APIs</a:t>
            </a:r>
            <a:endPar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endParaRPr>
          </a:p>
        </p:txBody>
      </p:sp>
      <p:sp>
        <p:nvSpPr>
          <p:cNvPr id="17" name="Text 14"/>
          <p:cNvSpPr/>
          <p:nvPr/>
        </p:nvSpPr>
        <p:spPr>
          <a:xfrm>
            <a:off x="1068229" y="5012055"/>
            <a:ext cx="8931593" cy="362903"/>
          </a:xfrm>
          <a:prstGeom prst="rect">
            <a:avLst/>
          </a:prstGeom>
          <a:noFill/>
        </p:spPr>
        <p:txBody>
          <a:bodyPr wrap="none" lIns="0" tIns="0" rIns="0" bIns="0" rtlCol="0" anchor="t"/>
          <a:p>
            <a:pPr marL="342900" indent="-342900" algn="l">
              <a:lnSpc>
                <a:spcPts val="2850"/>
              </a:lnSpc>
              <a:buSzPct val="100000"/>
              <a:buChar char="•"/>
            </a:pPr>
            <a:r>
              <a:rPr lang="en-US" sz="2000" dirty="0">
                <a:solidFill>
                  <a:srgbClr val="383838"/>
                </a:solidFill>
                <a:latin typeface="Arial" panose="020B0604020202020204" pitchFamily="34" charset="0"/>
                <a:ea typeface="DM Sans" pitchFamily="34" charset="-122"/>
                <a:cs typeface="Arial" panose="020B0604020202020204" pitchFamily="34" charset="0"/>
              </a:rPr>
              <a:t>Google Maps (GPS Tracking)</a:t>
            </a:r>
            <a:endParaRPr lang="en-US" sz="2000" dirty="0">
              <a:solidFill>
                <a:srgbClr val="383838"/>
              </a:solidFill>
              <a:latin typeface="Arial" panose="020B0604020202020204" pitchFamily="34" charset="0"/>
              <a:ea typeface="DM Sans" pitchFamily="34" charset="-122"/>
              <a:cs typeface="Arial" panose="020B0604020202020204" pitchFamily="34" charset="0"/>
            </a:endParaRPr>
          </a:p>
        </p:txBody>
      </p:sp>
      <p:sp>
        <p:nvSpPr>
          <p:cNvPr id="18" name="Text 15"/>
          <p:cNvSpPr/>
          <p:nvPr/>
        </p:nvSpPr>
        <p:spPr>
          <a:xfrm>
            <a:off x="1068229" y="5454253"/>
            <a:ext cx="8931593" cy="362903"/>
          </a:xfrm>
          <a:prstGeom prst="rect">
            <a:avLst/>
          </a:prstGeom>
          <a:noFill/>
        </p:spPr>
        <p:txBody>
          <a:bodyPr wrap="none" lIns="0" tIns="0" rIns="0" bIns="0" rtlCol="0" anchor="t"/>
          <a:p>
            <a:pPr marL="342900" indent="-342900" algn="l">
              <a:lnSpc>
                <a:spcPts val="2850"/>
              </a:lnSpc>
              <a:buSzPct val="100000"/>
              <a:buChar char="•"/>
            </a:pPr>
            <a:r>
              <a:rPr lang="en-US" sz="2000" dirty="0">
                <a:solidFill>
                  <a:srgbClr val="383838"/>
                </a:solidFill>
                <a:latin typeface="Arial" panose="020B0604020202020204" pitchFamily="34" charset="0"/>
                <a:ea typeface="DM Sans" pitchFamily="34" charset="-122"/>
                <a:cs typeface="Arial" panose="020B0604020202020204" pitchFamily="34" charset="0"/>
              </a:rPr>
              <a:t>Bkash/Nagad (Payments)</a:t>
            </a:r>
            <a:endParaRPr lang="en-US" sz="2000" dirty="0">
              <a:solidFill>
                <a:srgbClr val="383838"/>
              </a:solidFill>
              <a:latin typeface="Arial" panose="020B0604020202020204" pitchFamily="34" charset="0"/>
              <a:ea typeface="DM Sans" pitchFamily="34" charset="-122"/>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Development Cost</a:t>
            </a:r>
            <a:endParaRPr lang="en-US" altLang="en-GB"/>
          </a:p>
        </p:txBody>
      </p:sp>
      <p:sp>
        <p:nvSpPr>
          <p:cNvPr id="3" name="Content Placeholder 2"/>
          <p:cNvSpPr>
            <a:spLocks noGrp="1"/>
          </p:cNvSpPr>
          <p:nvPr>
            <p:ph idx="1"/>
          </p:nvPr>
        </p:nvSpPr>
        <p:spPr>
          <a:xfrm>
            <a:off x="838200" y="1691005"/>
            <a:ext cx="10515600" cy="4351338"/>
          </a:xfrm>
        </p:spPr>
        <p:txBody>
          <a:bodyPr>
            <a:normAutofit fontScale="70000"/>
          </a:bodyPr>
          <a:p>
            <a:pPr marL="0" indent="0">
              <a:buNone/>
            </a:pPr>
            <a:r>
              <a:rPr lang="en-US" altLang="en-GB" sz="2900" b="1">
                <a:latin typeface="Arial" panose="020B0604020202020204" pitchFamily="34" charset="0"/>
                <a:cs typeface="Arial" panose="020B0604020202020204" pitchFamily="34" charset="0"/>
              </a:rPr>
              <a:t>Category Estimated Cost (in BDT)</a:t>
            </a:r>
            <a:endParaRPr lang="en-US" altLang="en-GB" sz="2900" b="1">
              <a:latin typeface="Arial" panose="020B0604020202020204" pitchFamily="34" charset="0"/>
              <a:cs typeface="Arial" panose="020B0604020202020204" pitchFamily="34" charset="0"/>
            </a:endParaRPr>
          </a:p>
          <a:p>
            <a:r>
              <a:rPr lang="en-US" altLang="en-GB" sz="2570">
                <a:latin typeface="Arial" panose="020B0604020202020204" pitchFamily="34" charset="0"/>
                <a:cs typeface="Arial" panose="020B0604020202020204" pitchFamily="34" charset="0"/>
              </a:rPr>
              <a:t>System Analysis &amp; Planning	                 		15,000 – 30,000</a:t>
            </a:r>
            <a:endParaRPr lang="en-US" altLang="en-GB" sz="2570">
              <a:latin typeface="Arial" panose="020B0604020202020204" pitchFamily="34" charset="0"/>
              <a:cs typeface="Arial" panose="020B0604020202020204" pitchFamily="34" charset="0"/>
            </a:endParaRPr>
          </a:p>
          <a:p>
            <a:r>
              <a:rPr lang="en-US" altLang="en-GB" sz="2570">
                <a:latin typeface="Arial" panose="020B0604020202020204" pitchFamily="34" charset="0"/>
                <a:cs typeface="Arial" panose="020B0604020202020204" pitchFamily="34" charset="0"/>
              </a:rPr>
              <a:t> UI/UX Design (Web + Mobile)				25,000 – 60,000</a:t>
            </a:r>
            <a:endParaRPr lang="en-US" altLang="en-GB" sz="2570">
              <a:latin typeface="Arial" panose="020B0604020202020204" pitchFamily="34" charset="0"/>
              <a:cs typeface="Arial" panose="020B0604020202020204" pitchFamily="34" charset="0"/>
            </a:endParaRPr>
          </a:p>
          <a:p>
            <a:r>
              <a:rPr lang="en-US" altLang="en-GB" sz="2570">
                <a:latin typeface="Arial" panose="020B0604020202020204" pitchFamily="34" charset="0"/>
                <a:cs typeface="Arial" panose="020B0604020202020204" pitchFamily="34" charset="0"/>
              </a:rPr>
              <a:t> Frontend Development (App + Web)			60,000 – 1,00,000</a:t>
            </a:r>
            <a:endParaRPr lang="en-US" altLang="en-GB" sz="2570">
              <a:latin typeface="Arial" panose="020B0604020202020204" pitchFamily="34" charset="0"/>
              <a:cs typeface="Arial" panose="020B0604020202020204" pitchFamily="34" charset="0"/>
            </a:endParaRPr>
          </a:p>
          <a:p>
            <a:r>
              <a:rPr lang="en-US" altLang="en-GB" sz="2570">
                <a:latin typeface="Arial" panose="020B0604020202020204" pitchFamily="34" charset="0"/>
                <a:cs typeface="Arial" panose="020B0604020202020204" pitchFamily="34" charset="0"/>
              </a:rPr>
              <a:t> Backend Development (API, DB, Admin Panel)		70,000 – 1,50,000</a:t>
            </a:r>
            <a:endParaRPr lang="en-US" altLang="en-GB" sz="2570">
              <a:latin typeface="Arial" panose="020B0604020202020204" pitchFamily="34" charset="0"/>
              <a:cs typeface="Arial" panose="020B0604020202020204" pitchFamily="34" charset="0"/>
            </a:endParaRPr>
          </a:p>
          <a:p>
            <a:r>
              <a:rPr lang="en-US" altLang="en-GB" sz="2570">
                <a:latin typeface="Arial" panose="020B0604020202020204" pitchFamily="34" charset="0"/>
                <a:cs typeface="Arial" panose="020B0604020202020204" pitchFamily="34" charset="0"/>
              </a:rPr>
              <a:t> Mobile App Development (Android, optional iOS)		60,000 – 1,00,000</a:t>
            </a:r>
            <a:endParaRPr lang="en-US" altLang="en-GB" sz="2570">
              <a:latin typeface="Arial" panose="020B0604020202020204" pitchFamily="34" charset="0"/>
              <a:cs typeface="Arial" panose="020B0604020202020204" pitchFamily="34" charset="0"/>
            </a:endParaRPr>
          </a:p>
          <a:p>
            <a:r>
              <a:rPr lang="en-US" altLang="en-GB" sz="2570">
                <a:latin typeface="Arial" panose="020B0604020202020204" pitchFamily="34" charset="0"/>
                <a:cs typeface="Arial" panose="020B0604020202020204" pitchFamily="34" charset="0"/>
              </a:rPr>
              <a:t> QA &amp; Testing						15,000 – 30,000</a:t>
            </a:r>
            <a:endParaRPr lang="en-US" altLang="en-GB" sz="2570">
              <a:latin typeface="Arial" panose="020B0604020202020204" pitchFamily="34" charset="0"/>
              <a:cs typeface="Arial" panose="020B0604020202020204" pitchFamily="34" charset="0"/>
            </a:endParaRPr>
          </a:p>
          <a:p>
            <a:r>
              <a:rPr lang="en-US" altLang="en-GB" sz="2570">
                <a:latin typeface="Arial" panose="020B0604020202020204" pitchFamily="34" charset="0"/>
                <a:cs typeface="Arial" panose="020B0604020202020204" pitchFamily="34" charset="0"/>
              </a:rPr>
              <a:t> Hosting, Domain, SSL, DB setup				10,000 – 20,000/year</a:t>
            </a:r>
            <a:endParaRPr lang="en-US" altLang="en-GB" sz="2570">
              <a:latin typeface="Arial" panose="020B0604020202020204" pitchFamily="34" charset="0"/>
              <a:cs typeface="Arial" panose="020B0604020202020204" pitchFamily="34" charset="0"/>
            </a:endParaRPr>
          </a:p>
          <a:p>
            <a:r>
              <a:rPr lang="en-US" altLang="en-GB" sz="2570">
                <a:latin typeface="Arial" panose="020B0604020202020204" pitchFamily="34" charset="0"/>
                <a:cs typeface="Arial" panose="020B0604020202020204" pitchFamily="34" charset="0"/>
              </a:rPr>
              <a:t> Security Integration (Payment gateway, encryption)		15,000 – 30,000</a:t>
            </a:r>
            <a:endParaRPr lang="en-US" altLang="en-GB" sz="2570">
              <a:latin typeface="Arial" panose="020B0604020202020204" pitchFamily="34" charset="0"/>
              <a:cs typeface="Arial" panose="020B0604020202020204" pitchFamily="34" charset="0"/>
            </a:endParaRPr>
          </a:p>
          <a:p>
            <a:r>
              <a:rPr lang="en-US" altLang="en-GB" sz="2570">
                <a:latin typeface="Arial" panose="020B0604020202020204" pitchFamily="34" charset="0"/>
                <a:cs typeface="Arial" panose="020B0604020202020204" pitchFamily="34" charset="0"/>
              </a:rPr>
              <a:t> Maintenance (optional)					5,000 – 15,000/month</a:t>
            </a:r>
            <a:endParaRPr lang="en-US" altLang="en-GB" sz="2570">
              <a:latin typeface="Arial" panose="020B0604020202020204" pitchFamily="34" charset="0"/>
              <a:cs typeface="Arial" panose="020B0604020202020204" pitchFamily="34" charset="0"/>
            </a:endParaRPr>
          </a:p>
          <a:p>
            <a:pPr marL="0" indent="0">
              <a:buNone/>
            </a:pPr>
            <a:r>
              <a:rPr lang="en-US" altLang="en-GB" sz="2855" b="1">
                <a:latin typeface="Arial" panose="020B0604020202020204" pitchFamily="34" charset="0"/>
                <a:cs typeface="Arial" panose="020B0604020202020204" pitchFamily="34" charset="0"/>
              </a:rPr>
              <a:t>Total Estimate: 2,70,000 – 5,35,000+  BDT</a:t>
            </a:r>
            <a:endParaRPr lang="en-US" altLang="en-GB" sz="2855">
              <a:latin typeface="Arial" panose="020B0604020202020204" pitchFamily="34" charset="0"/>
              <a:cs typeface="Arial" panose="020B0604020202020204" pitchFamily="34" charset="0"/>
            </a:endParaRPr>
          </a:p>
          <a:p>
            <a:endParaRPr lang="en-US" altLang="en-GB" sz="2855">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20202"/>
                </a:solidFill>
                <a:latin typeface="Arial" panose="020B0604020202020204" pitchFamily="34" charset="0"/>
                <a:ea typeface="PT Serif" panose="020A0703040505020204" pitchFamily="34" charset="-122"/>
                <a:cs typeface="Arial" panose="020B0604020202020204" pitchFamily="34" charset="0"/>
                <a:sym typeface="+mn-ea"/>
              </a:rPr>
              <a:t>Benefits of ODMS</a:t>
            </a:r>
            <a:endParaRPr lang="en-GB" altLang="en-US">
              <a:latin typeface="Arial" panose="020B0604020202020204" pitchFamily="34" charset="0"/>
              <a:cs typeface="Arial" panose="020B0604020202020204" pitchFamily="34" charset="0"/>
            </a:endParaRPr>
          </a:p>
        </p:txBody>
      </p:sp>
      <p:pic>
        <p:nvPicPr>
          <p:cNvPr id="12"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9958070" y="12065"/>
            <a:ext cx="2221230" cy="417195"/>
          </a:xfrm>
          <a:prstGeom prst="rect">
            <a:avLst/>
          </a:prstGeom>
          <a:pattFill prst="pct5">
            <a:fgClr>
              <a:schemeClr val="accent1"/>
            </a:fgClr>
            <a:bgClr>
              <a:schemeClr val="bg1"/>
            </a:bgClr>
          </a:pattFill>
        </p:spPr>
      </p:pic>
      <p:sp>
        <p:nvSpPr>
          <p:cNvPr id="8" name="Text 4"/>
          <p:cNvSpPr/>
          <p:nvPr/>
        </p:nvSpPr>
        <p:spPr>
          <a:xfrm>
            <a:off x="7599521" y="4423410"/>
            <a:ext cx="6244709" cy="1088708"/>
          </a:xfrm>
          <a:prstGeom prst="rect">
            <a:avLst/>
          </a:prstGeom>
          <a:noFill/>
        </p:spPr>
        <p:txBody>
          <a:bodyPr wrap="square" lIns="0" tIns="0" rIns="0" bIns="0" rtlCol="0" anchor="t"/>
          <a:p>
            <a:pPr marL="0" indent="0" algn="l">
              <a:lnSpc>
                <a:spcPts val="2850"/>
              </a:lnSpc>
              <a:buNone/>
            </a:pPr>
            <a:endParaRPr lang="en-US" sz="1750" dirty="0"/>
          </a:p>
        </p:txBody>
      </p:sp>
      <p:sp>
        <p:nvSpPr>
          <p:cNvPr id="9" name="Text Box 8"/>
          <p:cNvSpPr txBox="1"/>
          <p:nvPr/>
        </p:nvSpPr>
        <p:spPr>
          <a:xfrm>
            <a:off x="973455" y="2166620"/>
            <a:ext cx="4088765" cy="2122805"/>
          </a:xfrm>
          <a:prstGeom prst="rect">
            <a:avLst/>
          </a:prstGeom>
          <a:noFill/>
        </p:spPr>
        <p:txBody>
          <a:bodyPr wrap="square" rtlCol="0">
            <a:spAutoFit/>
          </a:bodyPr>
          <a:p>
            <a:r>
              <a:rPr lang="en-US" sz="2400" dirty="0">
                <a:solidFill>
                  <a:srgbClr val="020202"/>
                </a:solidFill>
                <a:latin typeface="Arial" panose="020B0604020202020204" pitchFamily="34" charset="0"/>
                <a:ea typeface="PT Serif" panose="020A0703040505020204" pitchFamily="34" charset="-122"/>
                <a:cs typeface="Arial" panose="020B0604020202020204" pitchFamily="34" charset="0"/>
                <a:sym typeface="+mn-ea"/>
              </a:rPr>
              <a:t>Delivery Efficiency</a:t>
            </a:r>
            <a:endParaRPr lang="en-US" sz="2400" dirty="0">
              <a:solidFill>
                <a:srgbClr val="020202"/>
              </a:solidFill>
              <a:latin typeface="Arial" panose="020B0604020202020204" pitchFamily="34" charset="0"/>
              <a:ea typeface="PT Serif" panose="020A0703040505020204" pitchFamily="34" charset="-122"/>
              <a:cs typeface="Arial" panose="020B0604020202020204" pitchFamily="34" charset="0"/>
            </a:endParaRPr>
          </a:p>
          <a:p>
            <a:endParaRPr lang="en-US" dirty="0">
              <a:solidFill>
                <a:srgbClr val="383838"/>
              </a:solidFill>
              <a:latin typeface="DM Sans" pitchFamily="34" charset="0"/>
              <a:ea typeface="DM Sans" pitchFamily="34" charset="-122"/>
              <a:cs typeface="DM Sans" pitchFamily="34" charset="-120"/>
              <a:sym typeface="+mn-ea"/>
            </a:endParaRPr>
          </a:p>
          <a:p>
            <a:r>
              <a:rPr lang="en-US" dirty="0">
                <a:solidFill>
                  <a:srgbClr val="383838"/>
                </a:solidFill>
                <a:latin typeface="Arial" panose="020B0604020202020204" pitchFamily="34" charset="0"/>
                <a:ea typeface="DM Sans" pitchFamily="34" charset="-122"/>
                <a:cs typeface="Arial" panose="020B0604020202020204" pitchFamily="34" charset="0"/>
                <a:sym typeface="+mn-ea"/>
              </a:rPr>
              <a:t>ODMS enhances delivery efficiency and customer satisfaction. It replaces traditional methods with a smart, scalable system.</a:t>
            </a:r>
            <a:endParaRPr lang="en-US" dirty="0">
              <a:latin typeface="Arial" panose="020B0604020202020204" pitchFamily="34" charset="0"/>
              <a:cs typeface="Arial" panose="020B0604020202020204" pitchFamily="34" charset="0"/>
            </a:endParaRPr>
          </a:p>
          <a:p>
            <a:endParaRPr lang="en-GB" altLang="en-US">
              <a:latin typeface="Arial" panose="020B0604020202020204" pitchFamily="34" charset="0"/>
              <a:cs typeface="Arial" panose="020B0604020202020204" pitchFamily="34" charset="0"/>
            </a:endParaRPr>
          </a:p>
        </p:txBody>
      </p:sp>
      <p:sp>
        <p:nvSpPr>
          <p:cNvPr id="10" name="Text Box 9"/>
          <p:cNvSpPr txBox="1"/>
          <p:nvPr/>
        </p:nvSpPr>
        <p:spPr>
          <a:xfrm>
            <a:off x="6201410" y="2259330"/>
            <a:ext cx="4000500" cy="2122805"/>
          </a:xfrm>
          <a:prstGeom prst="rect">
            <a:avLst/>
          </a:prstGeom>
          <a:noFill/>
        </p:spPr>
        <p:txBody>
          <a:bodyPr wrap="square" rtlCol="0">
            <a:spAutoFit/>
          </a:bodyPr>
          <a:p>
            <a:r>
              <a:rPr lang="en-US" altLang="en-GB" sz="2400">
                <a:latin typeface="Arial" panose="020B0604020202020204" pitchFamily="34" charset="0"/>
                <a:cs typeface="Arial" panose="020B0604020202020204" pitchFamily="34" charset="0"/>
              </a:rPr>
              <a:t>Modern Business</a:t>
            </a:r>
            <a:endParaRPr lang="en-US" altLang="en-GB" sz="2400">
              <a:latin typeface="Arial" panose="020B0604020202020204" pitchFamily="34" charset="0"/>
              <a:cs typeface="Arial" panose="020B0604020202020204" pitchFamily="34" charset="0"/>
            </a:endParaRPr>
          </a:p>
          <a:p>
            <a:endParaRPr lang="en-US" altLang="en-GB">
              <a:latin typeface="Arial" panose="020B0604020202020204" pitchFamily="34" charset="0"/>
              <a:cs typeface="Arial" panose="020B0604020202020204" pitchFamily="34" charset="0"/>
            </a:endParaRPr>
          </a:p>
          <a:p>
            <a:r>
              <a:rPr lang="en-US" dirty="0">
                <a:solidFill>
                  <a:srgbClr val="383838"/>
                </a:solidFill>
                <a:latin typeface="Arial" panose="020B0604020202020204" pitchFamily="34" charset="0"/>
                <a:ea typeface="DM Sans" pitchFamily="34" charset="-122"/>
                <a:cs typeface="Arial" panose="020B0604020202020204" pitchFamily="34" charset="0"/>
                <a:sym typeface="+mn-ea"/>
              </a:rPr>
              <a:t>ODMS is a strategic tool for modern businesses in the e-commerce era. It optimizes resources and scales with the company.</a:t>
            </a:r>
            <a:endParaRPr lang="en-US" dirty="0">
              <a:latin typeface="Arial" panose="020B0604020202020204" pitchFamily="34" charset="0"/>
              <a:cs typeface="Arial" panose="020B0604020202020204" pitchFamily="34" charset="0"/>
            </a:endParaRPr>
          </a:p>
          <a:p>
            <a:endParaRPr lang="en-US" altLang="en-GB">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721360"/>
            <a:ext cx="10515600" cy="969645"/>
          </a:xfrm>
        </p:spPr>
        <p:txBody>
          <a:bodyPr/>
          <a:p>
            <a:r>
              <a:rPr lang="en-US" altLang="en-GB">
                <a:latin typeface="Arial" panose="020B0604020202020204" pitchFamily="34" charset="0"/>
                <a:cs typeface="Arial" panose="020B0604020202020204" pitchFamily="34" charset="0"/>
                <a:sym typeface="+mn-ea"/>
              </a:rPr>
              <a:t>Challenges &amp; Risks</a:t>
            </a:r>
            <a:endParaRPr lang="en-GB" altLang="en-US"/>
          </a:p>
        </p:txBody>
      </p:sp>
      <p:sp>
        <p:nvSpPr>
          <p:cNvPr id="3" name="Content Placeholder 2"/>
          <p:cNvSpPr>
            <a:spLocks noGrp="1"/>
          </p:cNvSpPr>
          <p:nvPr>
            <p:ph idx="1"/>
          </p:nvPr>
        </p:nvSpPr>
        <p:spPr>
          <a:xfrm>
            <a:off x="838200" y="2211070"/>
            <a:ext cx="10515600" cy="2233295"/>
          </a:xfrm>
        </p:spPr>
        <p:txBody>
          <a:bodyPr/>
          <a:p>
            <a:r>
              <a:rPr lang="zh-CN" altLang="en-US">
                <a:sym typeface="+mn-ea"/>
              </a:rPr>
              <a:t>Dependency on third-party APIs (GPS, Payments).</a:t>
            </a:r>
            <a:endParaRPr lang="zh-CN" altLang="en-US"/>
          </a:p>
          <a:p>
            <a:r>
              <a:rPr lang="zh-CN" altLang="en-US">
                <a:sym typeface="+mn-ea"/>
              </a:rPr>
              <a:t>User adoption (training required for businesses &amp; delivery agents).</a:t>
            </a:r>
            <a:endParaRPr lang="zh-CN" altLang="en-US"/>
          </a:p>
          <a:p>
            <a:r>
              <a:rPr lang="zh-CN" altLang="en-US">
                <a:sym typeface="+mn-ea"/>
              </a:rPr>
              <a:t>Data security risks (encryption &amp; compliance needed).</a:t>
            </a:r>
            <a:endParaRPr lang="zh-CN" altLang="en-US">
              <a:sym typeface="+mn-ea"/>
            </a:endParaRPr>
          </a:p>
        </p:txBody>
      </p:sp>
      <p:pic>
        <p:nvPicPr>
          <p:cNvPr id="12"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10015220" y="12065"/>
            <a:ext cx="2221230" cy="417195"/>
          </a:xfrm>
          <a:prstGeom prst="rect">
            <a:avLst/>
          </a:prstGeom>
          <a:pattFill prst="pct5">
            <a:fgClr>
              <a:schemeClr val="accent1"/>
            </a:fgClr>
            <a:bgClr>
              <a:schemeClr val="bg1"/>
            </a:bgClr>
          </a:patt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latin typeface="Arial" panose="020B0604020202020204" pitchFamily="34" charset="0"/>
                <a:cs typeface="Arial" panose="020B0604020202020204" pitchFamily="34" charset="0"/>
                <a:sym typeface="+mn-ea"/>
              </a:rPr>
              <a:t>Future Enhancements</a:t>
            </a:r>
            <a:endParaRPr lang="en-GB" altLang="en-US"/>
          </a:p>
        </p:txBody>
      </p:sp>
      <p:pic>
        <p:nvPicPr>
          <p:cNvPr id="12"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9958070" y="12065"/>
            <a:ext cx="2221230" cy="417195"/>
          </a:xfrm>
          <a:prstGeom prst="rect">
            <a:avLst/>
          </a:prstGeom>
          <a:pattFill prst="pct5">
            <a:fgClr>
              <a:schemeClr val="accent1"/>
            </a:fgClr>
            <a:bgClr>
              <a:schemeClr val="bg1"/>
            </a:bgClr>
          </a:pattFill>
        </p:spPr>
      </p:pic>
      <p:sp>
        <p:nvSpPr>
          <p:cNvPr id="4" name="Shape 1"/>
          <p:cNvSpPr/>
          <p:nvPr/>
        </p:nvSpPr>
        <p:spPr>
          <a:xfrm>
            <a:off x="6385560" y="1599605"/>
            <a:ext cx="30480" cy="4990028"/>
          </a:xfrm>
          <a:prstGeom prst="roundRect">
            <a:avLst>
              <a:gd name="adj" fmla="val 111628"/>
            </a:avLst>
          </a:prstGeom>
          <a:solidFill>
            <a:srgbClr val="D8D4D4"/>
          </a:solidFill>
        </p:spPr>
      </p:sp>
      <p:sp>
        <p:nvSpPr>
          <p:cNvPr id="5" name="Shape 2"/>
          <p:cNvSpPr/>
          <p:nvPr/>
        </p:nvSpPr>
        <p:spPr>
          <a:xfrm>
            <a:off x="5495687" y="2094667"/>
            <a:ext cx="680442" cy="30480"/>
          </a:xfrm>
          <a:prstGeom prst="roundRect">
            <a:avLst>
              <a:gd name="adj" fmla="val 111628"/>
            </a:avLst>
          </a:prstGeom>
          <a:solidFill>
            <a:srgbClr val="D8D4D4"/>
          </a:solidFill>
        </p:spPr>
      </p:sp>
      <p:sp>
        <p:nvSpPr>
          <p:cNvPr id="6" name="Shape 3"/>
          <p:cNvSpPr/>
          <p:nvPr/>
        </p:nvSpPr>
        <p:spPr>
          <a:xfrm>
            <a:off x="6145649" y="1854756"/>
            <a:ext cx="510302" cy="510302"/>
          </a:xfrm>
          <a:prstGeom prst="roundRect">
            <a:avLst>
              <a:gd name="adj" fmla="val 6667"/>
            </a:avLst>
          </a:prstGeom>
          <a:solidFill>
            <a:srgbClr val="F2EEEE"/>
          </a:solidFill>
        </p:spPr>
      </p:sp>
      <p:pic>
        <p:nvPicPr>
          <p:cNvPr id="7" name="Image 0" descr="preencoded.png"/>
          <p:cNvPicPr>
            <a:picLocks noChangeAspect="1"/>
          </p:cNvPicPr>
          <p:nvPr/>
        </p:nvPicPr>
        <p:blipFill>
          <a:blip r:embed="rId3"/>
          <a:stretch>
            <a:fillRect/>
          </a:stretch>
        </p:blipFill>
        <p:spPr>
          <a:xfrm>
            <a:off x="6222206" y="1886664"/>
            <a:ext cx="357188" cy="446484"/>
          </a:xfrm>
          <a:prstGeom prst="rect">
            <a:avLst/>
          </a:prstGeom>
        </p:spPr>
      </p:pic>
      <p:sp>
        <p:nvSpPr>
          <p:cNvPr id="8" name="Text 4"/>
          <p:cNvSpPr/>
          <p:nvPr/>
        </p:nvSpPr>
        <p:spPr>
          <a:xfrm>
            <a:off x="2038350" y="1902460"/>
            <a:ext cx="3325495" cy="372110"/>
          </a:xfrm>
          <a:prstGeom prst="rect">
            <a:avLst/>
          </a:prstGeom>
          <a:noFill/>
        </p:spPr>
        <p:txBody>
          <a:bodyPr wrap="none" lIns="0" tIns="0" rIns="0" bIns="0" rtlCol="0" anchor="t"/>
          <a:p>
            <a:pPr marL="0" indent="0" algn="r">
              <a:lnSpc>
                <a:spcPts val="2900"/>
              </a:lnSpc>
              <a:buNone/>
            </a:pPr>
            <a:r>
              <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rPr>
              <a:t>Multi-language support</a:t>
            </a:r>
            <a:endPar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endParaRPr>
          </a:p>
        </p:txBody>
      </p:sp>
      <p:sp>
        <p:nvSpPr>
          <p:cNvPr id="9" name="Shape 5"/>
          <p:cNvSpPr/>
          <p:nvPr/>
        </p:nvSpPr>
        <p:spPr>
          <a:xfrm>
            <a:off x="6625471" y="3228737"/>
            <a:ext cx="680442" cy="30480"/>
          </a:xfrm>
          <a:prstGeom prst="roundRect">
            <a:avLst>
              <a:gd name="adj" fmla="val 111628"/>
            </a:avLst>
          </a:prstGeom>
          <a:solidFill>
            <a:srgbClr val="D8D4D4"/>
          </a:solidFill>
        </p:spPr>
      </p:sp>
      <p:sp>
        <p:nvSpPr>
          <p:cNvPr id="10" name="Shape 6"/>
          <p:cNvSpPr/>
          <p:nvPr/>
        </p:nvSpPr>
        <p:spPr>
          <a:xfrm>
            <a:off x="6145649" y="2988826"/>
            <a:ext cx="510302" cy="510302"/>
          </a:xfrm>
          <a:prstGeom prst="roundRect">
            <a:avLst>
              <a:gd name="adj" fmla="val 6667"/>
            </a:avLst>
          </a:prstGeom>
          <a:solidFill>
            <a:srgbClr val="F2EEEE"/>
          </a:solidFill>
        </p:spPr>
      </p:sp>
      <p:pic>
        <p:nvPicPr>
          <p:cNvPr id="11" name="Image 1" descr="preencoded.png"/>
          <p:cNvPicPr>
            <a:picLocks noChangeAspect="1"/>
          </p:cNvPicPr>
          <p:nvPr/>
        </p:nvPicPr>
        <p:blipFill>
          <a:blip r:embed="rId4"/>
          <a:stretch>
            <a:fillRect/>
          </a:stretch>
        </p:blipFill>
        <p:spPr>
          <a:xfrm>
            <a:off x="6222206" y="3020735"/>
            <a:ext cx="357188" cy="446484"/>
          </a:xfrm>
          <a:prstGeom prst="rect">
            <a:avLst/>
          </a:prstGeom>
        </p:spPr>
      </p:pic>
      <p:sp>
        <p:nvSpPr>
          <p:cNvPr id="13" name="Text 7"/>
          <p:cNvSpPr/>
          <p:nvPr/>
        </p:nvSpPr>
        <p:spPr>
          <a:xfrm>
            <a:off x="7534870" y="3008114"/>
            <a:ext cx="3874532" cy="372070"/>
          </a:xfrm>
          <a:prstGeom prst="rect">
            <a:avLst/>
          </a:prstGeom>
          <a:noFill/>
        </p:spPr>
        <p:txBody>
          <a:bodyPr wrap="none" lIns="0" tIns="0" rIns="0" bIns="0" rtlCol="0" anchor="t"/>
          <a:p>
            <a:pPr marL="0" indent="0" algn="l">
              <a:lnSpc>
                <a:spcPts val="2900"/>
              </a:lnSpc>
              <a:buNone/>
            </a:pPr>
            <a:r>
              <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rPr>
              <a:t>AI-based demand forecasting</a:t>
            </a:r>
            <a:endPar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endParaRPr>
          </a:p>
        </p:txBody>
      </p:sp>
      <p:sp>
        <p:nvSpPr>
          <p:cNvPr id="14" name="Shape 8"/>
          <p:cNvSpPr/>
          <p:nvPr/>
        </p:nvSpPr>
        <p:spPr>
          <a:xfrm>
            <a:off x="5495687" y="4249341"/>
            <a:ext cx="680442" cy="30480"/>
          </a:xfrm>
          <a:prstGeom prst="roundRect">
            <a:avLst>
              <a:gd name="adj" fmla="val 111628"/>
            </a:avLst>
          </a:prstGeom>
          <a:solidFill>
            <a:srgbClr val="D8D4D4"/>
          </a:solidFill>
        </p:spPr>
      </p:sp>
      <p:sp>
        <p:nvSpPr>
          <p:cNvPr id="15" name="Shape 9"/>
          <p:cNvSpPr/>
          <p:nvPr/>
        </p:nvSpPr>
        <p:spPr>
          <a:xfrm>
            <a:off x="6145649" y="4009430"/>
            <a:ext cx="510302" cy="510302"/>
          </a:xfrm>
          <a:prstGeom prst="roundRect">
            <a:avLst>
              <a:gd name="adj" fmla="val 6667"/>
            </a:avLst>
          </a:prstGeom>
          <a:solidFill>
            <a:srgbClr val="F2EEEE"/>
          </a:solidFill>
        </p:spPr>
      </p:sp>
      <p:pic>
        <p:nvPicPr>
          <p:cNvPr id="16" name="Image 2" descr="preencoded.png"/>
          <p:cNvPicPr>
            <a:picLocks noChangeAspect="1"/>
          </p:cNvPicPr>
          <p:nvPr/>
        </p:nvPicPr>
        <p:blipFill>
          <a:blip r:embed="rId5"/>
          <a:stretch>
            <a:fillRect/>
          </a:stretch>
        </p:blipFill>
        <p:spPr>
          <a:xfrm>
            <a:off x="6222206" y="4041338"/>
            <a:ext cx="357188" cy="446484"/>
          </a:xfrm>
          <a:prstGeom prst="rect">
            <a:avLst/>
          </a:prstGeom>
        </p:spPr>
      </p:pic>
      <p:sp>
        <p:nvSpPr>
          <p:cNvPr id="17" name="Text 10"/>
          <p:cNvSpPr/>
          <p:nvPr/>
        </p:nvSpPr>
        <p:spPr>
          <a:xfrm>
            <a:off x="24130" y="4018915"/>
            <a:ext cx="5387340" cy="600710"/>
          </a:xfrm>
          <a:prstGeom prst="rect">
            <a:avLst/>
          </a:prstGeom>
          <a:noFill/>
        </p:spPr>
        <p:txBody>
          <a:bodyPr wrap="square" lIns="0" tIns="0" rIns="0" bIns="0" rtlCol="0" anchor="t"/>
          <a:p>
            <a:pPr marL="0" indent="0" algn="r">
              <a:lnSpc>
                <a:spcPts val="2900"/>
              </a:lnSpc>
              <a:buNone/>
            </a:pPr>
            <a:r>
              <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rPr>
              <a:t>Integration with more e-commerce platforms</a:t>
            </a:r>
            <a:endPar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endParaRPr>
          </a:p>
        </p:txBody>
      </p:sp>
      <p:sp>
        <p:nvSpPr>
          <p:cNvPr id="18" name="Shape 11"/>
          <p:cNvSpPr/>
          <p:nvPr/>
        </p:nvSpPr>
        <p:spPr>
          <a:xfrm>
            <a:off x="6625471" y="5270063"/>
            <a:ext cx="680442" cy="30480"/>
          </a:xfrm>
          <a:prstGeom prst="roundRect">
            <a:avLst>
              <a:gd name="adj" fmla="val 111628"/>
            </a:avLst>
          </a:prstGeom>
          <a:solidFill>
            <a:srgbClr val="D8D4D4"/>
          </a:solidFill>
        </p:spPr>
      </p:sp>
      <p:sp>
        <p:nvSpPr>
          <p:cNvPr id="19" name="Shape 12"/>
          <p:cNvSpPr/>
          <p:nvPr/>
        </p:nvSpPr>
        <p:spPr>
          <a:xfrm>
            <a:off x="6145649" y="5030153"/>
            <a:ext cx="510302" cy="510302"/>
          </a:xfrm>
          <a:prstGeom prst="roundRect">
            <a:avLst>
              <a:gd name="adj" fmla="val 6667"/>
            </a:avLst>
          </a:prstGeom>
          <a:solidFill>
            <a:srgbClr val="F2EEEE"/>
          </a:solidFill>
        </p:spPr>
      </p:sp>
      <p:pic>
        <p:nvPicPr>
          <p:cNvPr id="20" name="Image 3" descr="preencoded.png"/>
          <p:cNvPicPr>
            <a:picLocks noChangeAspect="1"/>
          </p:cNvPicPr>
          <p:nvPr/>
        </p:nvPicPr>
        <p:blipFill>
          <a:blip r:embed="rId6"/>
          <a:stretch>
            <a:fillRect/>
          </a:stretch>
        </p:blipFill>
        <p:spPr>
          <a:xfrm>
            <a:off x="6222206" y="5062061"/>
            <a:ext cx="357188" cy="446484"/>
          </a:xfrm>
          <a:prstGeom prst="rect">
            <a:avLst/>
          </a:prstGeom>
        </p:spPr>
      </p:pic>
      <p:sp>
        <p:nvSpPr>
          <p:cNvPr id="21" name="Text 13"/>
          <p:cNvSpPr/>
          <p:nvPr/>
        </p:nvSpPr>
        <p:spPr>
          <a:xfrm>
            <a:off x="7525385" y="5059045"/>
            <a:ext cx="3783330" cy="640715"/>
          </a:xfrm>
          <a:prstGeom prst="rect">
            <a:avLst/>
          </a:prstGeom>
          <a:noFill/>
        </p:spPr>
        <p:txBody>
          <a:bodyPr wrap="none" lIns="0" tIns="0" rIns="0" bIns="0" rtlCol="0" anchor="t"/>
          <a:p>
            <a:pPr marL="0" indent="0" algn="l">
              <a:lnSpc>
                <a:spcPts val="2900"/>
              </a:lnSpc>
              <a:buNone/>
            </a:pPr>
            <a:r>
              <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rPr>
              <a:t>Drone delivery compatibility</a:t>
            </a:r>
            <a:endPar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endParaRPr>
          </a:p>
          <a:p>
            <a:pPr marL="0" indent="0" algn="l">
              <a:lnSpc>
                <a:spcPts val="2900"/>
              </a:lnSpc>
              <a:buNone/>
            </a:pPr>
            <a:r>
              <a:rPr lang="en-US" sz="2000" dirty="0">
                <a:solidFill>
                  <a:srgbClr val="383838"/>
                </a:solidFill>
                <a:latin typeface="DM Sans" pitchFamily="34" charset="0"/>
                <a:ea typeface="DM Sans" pitchFamily="34" charset="-122"/>
                <a:cs typeface="DM Sans" pitchFamily="34" charset="-120"/>
                <a:sym typeface="+mn-ea"/>
              </a:rPr>
              <a:t>(long-term vision)</a:t>
            </a:r>
            <a:endParaRPr lang="en-US" sz="2000" dirty="0"/>
          </a:p>
          <a:p>
            <a:pPr marL="0" indent="0" algn="l">
              <a:lnSpc>
                <a:spcPts val="2900"/>
              </a:lnSpc>
              <a:buNone/>
            </a:pPr>
            <a:endParaRPr lang="en-US" sz="2000" dirty="0">
              <a:solidFill>
                <a:srgbClr val="383838"/>
              </a:solidFill>
              <a:latin typeface="Arial" panose="020B0604020202020204" pitchFamily="34" charset="0"/>
              <a:ea typeface="PT Serif" panose="020A0703040505020204" pitchFamily="34" charset="-122"/>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latin typeface="Arial" panose="020B0604020202020204" pitchFamily="34" charset="0"/>
                <a:cs typeface="Arial" panose="020B0604020202020204" pitchFamily="34" charset="0"/>
                <a:sym typeface="+mn-ea"/>
              </a:rPr>
              <a:t>Conclusion</a:t>
            </a:r>
            <a:endParaRPr lang="en-GB" altLang="en-US"/>
          </a:p>
        </p:txBody>
      </p:sp>
      <p:sp>
        <p:nvSpPr>
          <p:cNvPr id="3" name="Content Placeholder 2"/>
          <p:cNvSpPr>
            <a:spLocks noGrp="1"/>
          </p:cNvSpPr>
          <p:nvPr>
            <p:ph idx="1"/>
          </p:nvPr>
        </p:nvSpPr>
        <p:spPr>
          <a:xfrm>
            <a:off x="838200" y="1797050"/>
            <a:ext cx="10515600" cy="2740660"/>
          </a:xfrm>
        </p:spPr>
        <p:txBody>
          <a:bodyPr>
            <a:normAutofit lnSpcReduction="10000"/>
          </a:bodyPr>
          <a:p>
            <a:pPr>
              <a:buFont typeface="Arial" panose="020B0604020202020204" pitchFamily="34" charset="0"/>
              <a:buChar char="•"/>
            </a:pPr>
            <a:r>
              <a:rPr lang="zh-CN" altLang="en-US">
                <a:sym typeface="+mn-ea"/>
              </a:rPr>
              <a:t>ODMS enhances delivery efficiency and customer satisfaction.</a:t>
            </a:r>
            <a:endParaRPr lang="zh-CN" altLang="en-US">
              <a:sym typeface="+mn-ea"/>
            </a:endParaRPr>
          </a:p>
          <a:p>
            <a:pPr>
              <a:buFont typeface="Arial" panose="020B0604020202020204" pitchFamily="34" charset="0"/>
              <a:buChar char="•"/>
            </a:pPr>
            <a:r>
              <a:rPr lang="zh-CN" altLang="en-US">
                <a:sym typeface="+mn-ea"/>
              </a:rPr>
              <a:t>Replaces traditional methods with a smart, scalable system.</a:t>
            </a:r>
            <a:endParaRPr lang="zh-CN" altLang="en-US">
              <a:sym typeface="+mn-ea"/>
            </a:endParaRPr>
          </a:p>
          <a:p>
            <a:pPr>
              <a:buFont typeface="Arial" panose="020B0604020202020204" pitchFamily="34" charset="0"/>
              <a:buChar char="•"/>
            </a:pPr>
            <a:r>
              <a:rPr lang="zh-CN" altLang="en-US">
                <a:sym typeface="+mn-ea"/>
              </a:rPr>
              <a:t>A strategic tool for modern businesses in the e-commerce era</a:t>
            </a:r>
            <a:r>
              <a:rPr lang="en-US" altLang="zh-CN">
                <a:sym typeface="+mn-ea"/>
              </a:rPr>
              <a:t>.</a:t>
            </a:r>
            <a:endParaRPr lang="en-US" altLang="zh-CN"/>
          </a:p>
          <a:p>
            <a:pPr marL="0" indent="0">
              <a:buFont typeface="Arial" panose="020B0604020202020204" pitchFamily="34" charset="0"/>
              <a:buNone/>
            </a:pPr>
            <a:br>
              <a:rPr lang="zh-CN" altLang="en-US">
                <a:sym typeface="+mn-ea"/>
              </a:rPr>
            </a:br>
            <a:br>
              <a:rPr lang="zh-CN" altLang="en-US">
                <a:sym typeface="+mn-ea"/>
              </a:rPr>
            </a:br>
            <a:endParaRPr lang="en-US" altLang="zh-CN"/>
          </a:p>
        </p:txBody>
      </p:sp>
      <p:pic>
        <p:nvPicPr>
          <p:cNvPr id="12"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9996170" y="2540"/>
            <a:ext cx="2221230" cy="417195"/>
          </a:xfrm>
          <a:prstGeom prst="rect">
            <a:avLst/>
          </a:prstGeom>
          <a:pattFill prst="pct5">
            <a:fgClr>
              <a:schemeClr val="accent1"/>
            </a:fgClr>
            <a:bgClr>
              <a:schemeClr val="bg1"/>
            </a:bgClr>
          </a:patt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GB" b="1" dirty="0">
                <a:latin typeface="Arial" panose="020B0604020202020204" pitchFamily="34" charset="0"/>
                <a:cs typeface="Arial" panose="020B0604020202020204" pitchFamily="34" charset="0"/>
                <a:sym typeface="+mn-ea"/>
              </a:rPr>
              <a:t>Table of contents</a:t>
            </a:r>
            <a:endParaRPr lang="en-GB" altLang="en-US">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p>
            <a:pPr>
              <a:buFont typeface="Arial" panose="020B0604020202020204" pitchFamily="34" charset="0"/>
              <a:buChar char="•"/>
            </a:pPr>
            <a:r>
              <a:rPr lang="en-US" altLang="en-GB">
                <a:latin typeface="Arial" panose="020B0604020202020204" pitchFamily="34" charset="0"/>
                <a:cs typeface="Arial" panose="020B0604020202020204" pitchFamily="34" charset="0"/>
              </a:rPr>
              <a:t>  Introduction</a:t>
            </a:r>
            <a:endParaRPr lang="en-US" altLang="en-GB">
              <a:latin typeface="Arial" panose="020B0604020202020204" pitchFamily="34" charset="0"/>
              <a:cs typeface="Arial" panose="020B0604020202020204" pitchFamily="34" charset="0"/>
            </a:endParaRPr>
          </a:p>
          <a:p>
            <a:pPr>
              <a:buFont typeface="Arial" panose="020B0604020202020204" pitchFamily="34" charset="0"/>
              <a:buChar char="•"/>
            </a:pPr>
            <a:r>
              <a:rPr lang="en-US" altLang="en-GB">
                <a:latin typeface="Arial" panose="020B0604020202020204" pitchFamily="34" charset="0"/>
                <a:cs typeface="Arial" panose="020B0604020202020204" pitchFamily="34" charset="0"/>
              </a:rPr>
              <a:t>  Background</a:t>
            </a:r>
            <a:endParaRPr lang="en-US" altLang="en-GB">
              <a:latin typeface="Arial" panose="020B0604020202020204" pitchFamily="34" charset="0"/>
              <a:cs typeface="Arial" panose="020B0604020202020204" pitchFamily="34" charset="0"/>
            </a:endParaRPr>
          </a:p>
          <a:p>
            <a:pPr>
              <a:buFont typeface="Arial" panose="020B0604020202020204" pitchFamily="34" charset="0"/>
              <a:buChar char="•"/>
            </a:pPr>
            <a:r>
              <a:rPr lang="en-US" altLang="en-GB">
                <a:latin typeface="Arial" panose="020B0604020202020204" pitchFamily="34" charset="0"/>
                <a:cs typeface="Arial" panose="020B0604020202020204" pitchFamily="34" charset="0"/>
              </a:rPr>
              <a:t>  Objectives</a:t>
            </a:r>
            <a:endParaRPr lang="en-US" altLang="en-GB">
              <a:latin typeface="Arial" panose="020B0604020202020204" pitchFamily="34" charset="0"/>
              <a:cs typeface="Arial" panose="020B0604020202020204" pitchFamily="34" charset="0"/>
            </a:endParaRPr>
          </a:p>
          <a:p>
            <a:pPr>
              <a:buFont typeface="Arial" panose="020B0604020202020204" pitchFamily="34" charset="0"/>
              <a:buChar char="•"/>
            </a:pPr>
            <a:r>
              <a:rPr lang="en-US" altLang="en-GB">
                <a:latin typeface="Arial" panose="020B0604020202020204" pitchFamily="34" charset="0"/>
                <a:cs typeface="Arial" panose="020B0604020202020204" pitchFamily="34" charset="0"/>
              </a:rPr>
              <a:t>  Methodology</a:t>
            </a:r>
            <a:endParaRPr lang="en-US" altLang="en-GB">
              <a:latin typeface="Arial" panose="020B0604020202020204" pitchFamily="34" charset="0"/>
              <a:cs typeface="Arial" panose="020B0604020202020204" pitchFamily="34" charset="0"/>
            </a:endParaRPr>
          </a:p>
          <a:p>
            <a:pPr>
              <a:buFont typeface="Arial" panose="020B0604020202020204" pitchFamily="34" charset="0"/>
              <a:buChar char="•"/>
            </a:pPr>
            <a:r>
              <a:rPr lang="en-US" altLang="en-GB">
                <a:latin typeface="Arial" panose="020B0604020202020204" pitchFamily="34" charset="0"/>
                <a:cs typeface="Arial" panose="020B0604020202020204" pitchFamily="34" charset="0"/>
              </a:rPr>
              <a:t>  Purpose and Scope</a:t>
            </a:r>
            <a:endParaRPr lang="en-US" altLang="en-GB">
              <a:latin typeface="Arial" panose="020B0604020202020204" pitchFamily="34" charset="0"/>
              <a:cs typeface="Arial" panose="020B0604020202020204" pitchFamily="34" charset="0"/>
            </a:endParaRPr>
          </a:p>
          <a:p>
            <a:pPr>
              <a:buFont typeface="Arial" panose="020B0604020202020204" pitchFamily="34" charset="0"/>
              <a:buChar char="•"/>
            </a:pPr>
            <a:r>
              <a:rPr lang="en-US" altLang="en-GB">
                <a:latin typeface="Arial" panose="020B0604020202020204" pitchFamily="34" charset="0"/>
                <a:cs typeface="Arial" panose="020B0604020202020204" pitchFamily="34" charset="0"/>
                <a:sym typeface="+mn-ea"/>
              </a:rPr>
              <a:t>  Terget User</a:t>
            </a:r>
            <a:endParaRPr lang="en-US" altLang="en-GB">
              <a:latin typeface="Arial" panose="020B0604020202020204" pitchFamily="34" charset="0"/>
              <a:cs typeface="Arial" panose="020B0604020202020204" pitchFamily="34" charset="0"/>
              <a:sym typeface="+mn-ea"/>
            </a:endParaRPr>
          </a:p>
          <a:p>
            <a:pPr>
              <a:buFont typeface="Arial" panose="020B0604020202020204" pitchFamily="34" charset="0"/>
              <a:buChar char="•"/>
            </a:pPr>
            <a:r>
              <a:rPr lang="en-US" altLang="en-GB">
                <a:latin typeface="Arial" panose="020B0604020202020204" pitchFamily="34" charset="0"/>
                <a:cs typeface="Arial" panose="020B0604020202020204" pitchFamily="34" charset="0"/>
                <a:sym typeface="+mn-ea"/>
              </a:rPr>
              <a:t>  </a:t>
            </a:r>
            <a:r>
              <a:rPr lang="en-US" altLang="en-GB">
                <a:latin typeface="Arial" panose="020B0604020202020204" pitchFamily="34" charset="0"/>
                <a:cs typeface="Arial" panose="020B0604020202020204" pitchFamily="34" charset="0"/>
                <a:sym typeface="+mn-ea"/>
              </a:rPr>
              <a:t>Key Features</a:t>
            </a:r>
            <a:endParaRPr lang="en-US" altLang="en-GB">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GB">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GB">
              <a:latin typeface="Arial" panose="020B0604020202020204" pitchFamily="34" charset="0"/>
              <a:cs typeface="Arial" panose="020B0604020202020204" pitchFamily="34" charset="0"/>
            </a:endParaRPr>
          </a:p>
        </p:txBody>
      </p:sp>
      <p:sp>
        <p:nvSpPr>
          <p:cNvPr id="8" name="Text Box 7"/>
          <p:cNvSpPr txBox="1"/>
          <p:nvPr/>
        </p:nvSpPr>
        <p:spPr>
          <a:xfrm>
            <a:off x="6158230" y="1978660"/>
            <a:ext cx="4968875" cy="3107690"/>
          </a:xfrm>
          <a:prstGeom prst="rect">
            <a:avLst/>
          </a:prstGeom>
          <a:noFill/>
        </p:spPr>
        <p:txBody>
          <a:bodyPr wrap="square" rtlCol="0">
            <a:spAutoFit/>
          </a:bodyPr>
          <a:p>
            <a:pPr marL="457200" indent="-457200">
              <a:buFont typeface="Arial" panose="020B0604020202020204" pitchFamily="34" charset="0"/>
              <a:buChar char="•"/>
            </a:pPr>
            <a:r>
              <a:rPr lang="en-US" altLang="en-GB" sz="2800">
                <a:latin typeface="Arial" panose="020B0604020202020204" pitchFamily="34" charset="0"/>
                <a:cs typeface="Arial" panose="020B0604020202020204" pitchFamily="34" charset="0"/>
                <a:sym typeface="+mn-ea"/>
              </a:rPr>
              <a:t>System Design(Diagram) </a:t>
            </a:r>
            <a:endParaRPr lang="en-US" altLang="en-GB" sz="28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en-GB" sz="2800">
                <a:latin typeface="Arial" panose="020B0604020202020204" pitchFamily="34" charset="0"/>
                <a:cs typeface="Arial" panose="020B0604020202020204" pitchFamily="34" charset="0"/>
              </a:rPr>
              <a:t>Technical Requirements</a:t>
            </a:r>
            <a:endParaRPr lang="en-US" altLang="en-GB" sz="28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en-GB" sz="2800">
                <a:latin typeface="Arial" panose="020B0604020202020204" pitchFamily="34" charset="0"/>
                <a:cs typeface="Arial" panose="020B0604020202020204" pitchFamily="34" charset="0"/>
                <a:sym typeface="+mn-ea"/>
              </a:rPr>
              <a:t> Development Cost</a:t>
            </a:r>
            <a:endParaRPr lang="en-US" altLang="en-GB" sz="28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solidFill>
                  <a:srgbClr val="020202"/>
                </a:solidFill>
                <a:latin typeface="Arial" panose="020B0604020202020204" pitchFamily="34" charset="0"/>
                <a:ea typeface="PT Serif" panose="020A0703040505020204" pitchFamily="34" charset="-122"/>
                <a:cs typeface="Arial" panose="020B0604020202020204" pitchFamily="34" charset="0"/>
                <a:sym typeface="+mn-ea"/>
              </a:rPr>
              <a:t> Benefits of ODMS</a:t>
            </a:r>
            <a:endParaRPr lang="en-US" altLang="en-GB" sz="28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en-GB" sz="2800">
                <a:latin typeface="Arial" panose="020B0604020202020204" pitchFamily="34" charset="0"/>
                <a:cs typeface="Arial" panose="020B0604020202020204" pitchFamily="34" charset="0"/>
              </a:rPr>
              <a:t> Challenges &amp; Risks</a:t>
            </a:r>
            <a:endParaRPr lang="en-US" altLang="en-GB" sz="28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en-GB" sz="2800">
                <a:latin typeface="Arial" panose="020B0604020202020204" pitchFamily="34" charset="0"/>
                <a:cs typeface="Arial" panose="020B0604020202020204" pitchFamily="34" charset="0"/>
              </a:rPr>
              <a:t> Future Enhancements</a:t>
            </a:r>
            <a:endParaRPr lang="en-US" altLang="en-GB" sz="28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altLang="en-GB" sz="2800">
                <a:latin typeface="Arial" panose="020B0604020202020204" pitchFamily="34" charset="0"/>
                <a:cs typeface="Arial" panose="020B0604020202020204" pitchFamily="34" charset="0"/>
              </a:rPr>
              <a:t> Conclusion</a:t>
            </a:r>
            <a:endParaRPr lang="en-US" altLang="en-GB" sz="2800">
              <a:latin typeface="Arial" panose="020B0604020202020204" pitchFamily="34" charset="0"/>
              <a:cs typeface="Arial" panose="020B0604020202020204" pitchFamily="34" charset="0"/>
            </a:endParaRPr>
          </a:p>
        </p:txBody>
      </p:sp>
      <p:pic>
        <p:nvPicPr>
          <p:cNvPr id="12" name="image1.png"/>
          <p:cNvPicPr>
            <a:picLocks noChangeAspect="1"/>
          </p:cNvPicPr>
          <p:nvPr>
            <p:ph sz="half" idx="2"/>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9701530" y="20320"/>
            <a:ext cx="2490470" cy="344805"/>
          </a:xfrm>
          <a:prstGeom prst="rect">
            <a:avLst/>
          </a:prstGeom>
          <a:pattFill prst="pct5">
            <a:fgClr>
              <a:schemeClr val="accent1"/>
            </a:fgClr>
            <a:bgClr>
              <a:schemeClr val="bg1"/>
            </a:bgClr>
          </a:patt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Prototype</a:t>
            </a:r>
            <a:endParaRPr lang="en-US" altLang="en-GB"/>
          </a:p>
        </p:txBody>
      </p:sp>
      <p:pic>
        <p:nvPicPr>
          <p:cNvPr id="4" name="Content Placeholder 3" descr="Screenshot 2025-04-11 213452"/>
          <p:cNvPicPr>
            <a:picLocks noChangeAspect="1"/>
          </p:cNvPicPr>
          <p:nvPr>
            <p:ph sz="half" idx="1"/>
          </p:nvPr>
        </p:nvPicPr>
        <p:blipFill>
          <a:blip r:embed="rId1"/>
          <a:stretch>
            <a:fillRect/>
          </a:stretch>
        </p:blipFill>
        <p:spPr>
          <a:xfrm>
            <a:off x="925830" y="1691005"/>
            <a:ext cx="2014855" cy="4351655"/>
          </a:xfrm>
          <a:prstGeom prst="rect">
            <a:avLst/>
          </a:prstGeom>
        </p:spPr>
      </p:pic>
      <p:pic>
        <p:nvPicPr>
          <p:cNvPr id="5" name="Content Placeholder 4" descr="Screenshot 2025-04-11 213504"/>
          <p:cNvPicPr>
            <a:picLocks noChangeAspect="1"/>
          </p:cNvPicPr>
          <p:nvPr>
            <p:ph sz="half" idx="2"/>
          </p:nvPr>
        </p:nvPicPr>
        <p:blipFill>
          <a:blip r:embed="rId2"/>
          <a:stretch>
            <a:fillRect/>
          </a:stretch>
        </p:blipFill>
        <p:spPr>
          <a:xfrm>
            <a:off x="3505200" y="1691005"/>
            <a:ext cx="1988185" cy="4351655"/>
          </a:xfrm>
          <a:prstGeom prst="rect">
            <a:avLst/>
          </a:prstGeom>
        </p:spPr>
      </p:pic>
      <p:pic>
        <p:nvPicPr>
          <p:cNvPr id="6" name="Picture 5" descr="Screenshot 2025-04-11 213520"/>
          <p:cNvPicPr>
            <a:picLocks noChangeAspect="1"/>
          </p:cNvPicPr>
          <p:nvPr/>
        </p:nvPicPr>
        <p:blipFill>
          <a:blip r:embed="rId3"/>
          <a:stretch>
            <a:fillRect/>
          </a:stretch>
        </p:blipFill>
        <p:spPr>
          <a:xfrm>
            <a:off x="6057265" y="1680845"/>
            <a:ext cx="2202180" cy="4352290"/>
          </a:xfrm>
          <a:prstGeom prst="rect">
            <a:avLst/>
          </a:prstGeom>
        </p:spPr>
      </p:pic>
      <p:pic>
        <p:nvPicPr>
          <p:cNvPr id="7" name="Picture 6" descr="Screenshot 2025-04-11 213537"/>
          <p:cNvPicPr>
            <a:picLocks noChangeAspect="1"/>
          </p:cNvPicPr>
          <p:nvPr/>
        </p:nvPicPr>
        <p:blipFill>
          <a:blip r:embed="rId4"/>
          <a:stretch>
            <a:fillRect/>
          </a:stretch>
        </p:blipFill>
        <p:spPr>
          <a:xfrm>
            <a:off x="8864600" y="1691005"/>
            <a:ext cx="2312670" cy="43510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2025-04-11 213550"/>
          <p:cNvPicPr>
            <a:picLocks noChangeAspect="1"/>
          </p:cNvPicPr>
          <p:nvPr>
            <p:ph sz="half" idx="1"/>
          </p:nvPr>
        </p:nvPicPr>
        <p:blipFill>
          <a:blip r:embed="rId1"/>
          <a:stretch>
            <a:fillRect/>
          </a:stretch>
        </p:blipFill>
        <p:spPr>
          <a:xfrm>
            <a:off x="582295" y="1139825"/>
            <a:ext cx="2027555" cy="4351655"/>
          </a:xfrm>
          <a:prstGeom prst="rect">
            <a:avLst/>
          </a:prstGeom>
        </p:spPr>
      </p:pic>
      <p:pic>
        <p:nvPicPr>
          <p:cNvPr id="8" name="Content Placeholder 7" descr="Screenshot 2025-04-11 213559"/>
          <p:cNvPicPr>
            <a:picLocks noChangeAspect="1"/>
          </p:cNvPicPr>
          <p:nvPr>
            <p:ph sz="half" idx="2"/>
          </p:nvPr>
        </p:nvPicPr>
        <p:blipFill>
          <a:blip r:embed="rId2"/>
          <a:stretch>
            <a:fillRect/>
          </a:stretch>
        </p:blipFill>
        <p:spPr>
          <a:xfrm>
            <a:off x="2690495" y="1139825"/>
            <a:ext cx="2015490" cy="4351655"/>
          </a:xfrm>
          <a:prstGeom prst="rect">
            <a:avLst/>
          </a:prstGeom>
        </p:spPr>
      </p:pic>
      <p:pic>
        <p:nvPicPr>
          <p:cNvPr id="10" name="Picture 9" descr="Screenshot 2025-04-11 213919"/>
          <p:cNvPicPr>
            <a:picLocks noChangeAspect="1"/>
          </p:cNvPicPr>
          <p:nvPr/>
        </p:nvPicPr>
        <p:blipFill>
          <a:blip r:embed="rId3"/>
          <a:stretch>
            <a:fillRect/>
          </a:stretch>
        </p:blipFill>
        <p:spPr>
          <a:xfrm>
            <a:off x="4862830" y="1140460"/>
            <a:ext cx="2202180" cy="4351020"/>
          </a:xfrm>
          <a:prstGeom prst="rect">
            <a:avLst/>
          </a:prstGeom>
        </p:spPr>
      </p:pic>
      <p:pic>
        <p:nvPicPr>
          <p:cNvPr id="11" name="Picture 10" descr="Screenshot 2025-04-11 213935"/>
          <p:cNvPicPr>
            <a:picLocks noChangeAspect="1"/>
          </p:cNvPicPr>
          <p:nvPr/>
        </p:nvPicPr>
        <p:blipFill>
          <a:blip r:embed="rId4"/>
          <a:stretch>
            <a:fillRect/>
          </a:stretch>
        </p:blipFill>
        <p:spPr>
          <a:xfrm>
            <a:off x="7289165" y="1140460"/>
            <a:ext cx="2346325" cy="4351655"/>
          </a:xfrm>
          <a:prstGeom prst="rect">
            <a:avLst/>
          </a:prstGeom>
        </p:spPr>
      </p:pic>
      <p:pic>
        <p:nvPicPr>
          <p:cNvPr id="12" name="Content Placeholder 7" descr="Screenshot 2025-04-11 213947"/>
          <p:cNvPicPr>
            <a:picLocks noChangeAspect="1"/>
          </p:cNvPicPr>
          <p:nvPr/>
        </p:nvPicPr>
        <p:blipFill>
          <a:blip r:embed="rId5"/>
          <a:stretch>
            <a:fillRect/>
          </a:stretch>
        </p:blipFill>
        <p:spPr>
          <a:xfrm>
            <a:off x="9792335" y="1141730"/>
            <a:ext cx="1995805" cy="4351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2025-04-11 214000"/>
          <p:cNvPicPr>
            <a:picLocks noChangeAspect="1"/>
          </p:cNvPicPr>
          <p:nvPr>
            <p:ph sz="half" idx="1"/>
          </p:nvPr>
        </p:nvPicPr>
        <p:blipFill>
          <a:blip r:embed="rId1"/>
          <a:stretch>
            <a:fillRect/>
          </a:stretch>
        </p:blipFill>
        <p:spPr>
          <a:xfrm>
            <a:off x="414655" y="1253490"/>
            <a:ext cx="2034540" cy="4351655"/>
          </a:xfrm>
          <a:prstGeom prst="rect">
            <a:avLst/>
          </a:prstGeom>
        </p:spPr>
      </p:pic>
      <p:pic>
        <p:nvPicPr>
          <p:cNvPr id="11" name="Content Placeholder 10" descr="Screenshot 2025-04-11 214010"/>
          <p:cNvPicPr>
            <a:picLocks noChangeAspect="1"/>
          </p:cNvPicPr>
          <p:nvPr>
            <p:ph sz="half" idx="2"/>
          </p:nvPr>
        </p:nvPicPr>
        <p:blipFill>
          <a:blip r:embed="rId2"/>
          <a:stretch>
            <a:fillRect/>
          </a:stretch>
        </p:blipFill>
        <p:spPr>
          <a:xfrm>
            <a:off x="2637790" y="1253490"/>
            <a:ext cx="2003425" cy="4351655"/>
          </a:xfrm>
          <a:prstGeom prst="rect">
            <a:avLst/>
          </a:prstGeom>
        </p:spPr>
      </p:pic>
      <p:pic>
        <p:nvPicPr>
          <p:cNvPr id="13" name="Picture 12" descr="Screenshot 2025-04-11 214028"/>
          <p:cNvPicPr>
            <a:picLocks noChangeAspect="1"/>
          </p:cNvPicPr>
          <p:nvPr/>
        </p:nvPicPr>
        <p:blipFill>
          <a:blip r:embed="rId3"/>
          <a:stretch>
            <a:fillRect/>
          </a:stretch>
        </p:blipFill>
        <p:spPr>
          <a:xfrm>
            <a:off x="4814570" y="1253490"/>
            <a:ext cx="2242185" cy="4351655"/>
          </a:xfrm>
          <a:prstGeom prst="rect">
            <a:avLst/>
          </a:prstGeom>
        </p:spPr>
      </p:pic>
      <p:pic>
        <p:nvPicPr>
          <p:cNvPr id="14" name="Picture 13" descr="Screenshot 2025-04-11 214041"/>
          <p:cNvPicPr>
            <a:picLocks noChangeAspect="1"/>
          </p:cNvPicPr>
          <p:nvPr/>
        </p:nvPicPr>
        <p:blipFill>
          <a:blip r:embed="rId4"/>
          <a:stretch>
            <a:fillRect/>
          </a:stretch>
        </p:blipFill>
        <p:spPr>
          <a:xfrm>
            <a:off x="7245350" y="1253490"/>
            <a:ext cx="2392045" cy="4351655"/>
          </a:xfrm>
          <a:prstGeom prst="rect">
            <a:avLst/>
          </a:prstGeom>
        </p:spPr>
      </p:pic>
      <p:pic>
        <p:nvPicPr>
          <p:cNvPr id="15" name="Picture 14" descr="Screenshot 2025-04-11 214051"/>
          <p:cNvPicPr>
            <a:picLocks noChangeAspect="1"/>
          </p:cNvPicPr>
          <p:nvPr/>
        </p:nvPicPr>
        <p:blipFill>
          <a:blip r:embed="rId5"/>
          <a:stretch>
            <a:fillRect/>
          </a:stretch>
        </p:blipFill>
        <p:spPr>
          <a:xfrm>
            <a:off x="9729470" y="1253490"/>
            <a:ext cx="2256790" cy="43516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2025-04-11 214101"/>
          <p:cNvPicPr>
            <a:picLocks noChangeAspect="1"/>
          </p:cNvPicPr>
          <p:nvPr>
            <p:ph sz="half" idx="1"/>
          </p:nvPr>
        </p:nvPicPr>
        <p:blipFill>
          <a:blip r:embed="rId1"/>
          <a:stretch>
            <a:fillRect/>
          </a:stretch>
        </p:blipFill>
        <p:spPr>
          <a:xfrm>
            <a:off x="453390" y="1160145"/>
            <a:ext cx="2035175" cy="4351655"/>
          </a:xfrm>
          <a:prstGeom prst="rect">
            <a:avLst/>
          </a:prstGeom>
        </p:spPr>
      </p:pic>
      <p:pic>
        <p:nvPicPr>
          <p:cNvPr id="8" name="Content Placeholder 7" descr="Screenshot 2025-04-11 214110"/>
          <p:cNvPicPr>
            <a:picLocks noChangeAspect="1"/>
          </p:cNvPicPr>
          <p:nvPr>
            <p:ph sz="half" idx="2"/>
          </p:nvPr>
        </p:nvPicPr>
        <p:blipFill>
          <a:blip r:embed="rId2"/>
          <a:stretch>
            <a:fillRect/>
          </a:stretch>
        </p:blipFill>
        <p:spPr>
          <a:xfrm>
            <a:off x="2683510" y="1160145"/>
            <a:ext cx="1993265" cy="4351655"/>
          </a:xfrm>
          <a:prstGeom prst="rect">
            <a:avLst/>
          </a:prstGeom>
        </p:spPr>
      </p:pic>
      <p:pic>
        <p:nvPicPr>
          <p:cNvPr id="10" name="Picture 9" descr="Screenshot 2025-04-11 214120"/>
          <p:cNvPicPr>
            <a:picLocks noChangeAspect="1"/>
          </p:cNvPicPr>
          <p:nvPr/>
        </p:nvPicPr>
        <p:blipFill>
          <a:blip r:embed="rId3"/>
          <a:stretch>
            <a:fillRect/>
          </a:stretch>
        </p:blipFill>
        <p:spPr>
          <a:xfrm>
            <a:off x="4871720" y="1160145"/>
            <a:ext cx="2077085" cy="4351655"/>
          </a:xfrm>
          <a:prstGeom prst="rect">
            <a:avLst/>
          </a:prstGeom>
        </p:spPr>
      </p:pic>
      <p:pic>
        <p:nvPicPr>
          <p:cNvPr id="11" name="Picture 10" descr="Screenshot 2025-04-11 214130"/>
          <p:cNvPicPr>
            <a:picLocks noChangeAspect="1"/>
          </p:cNvPicPr>
          <p:nvPr/>
        </p:nvPicPr>
        <p:blipFill>
          <a:blip r:embed="rId4"/>
          <a:stretch>
            <a:fillRect/>
          </a:stretch>
        </p:blipFill>
        <p:spPr>
          <a:xfrm>
            <a:off x="7075805" y="1160145"/>
            <a:ext cx="2282190" cy="4351655"/>
          </a:xfrm>
          <a:prstGeom prst="rect">
            <a:avLst/>
          </a:prstGeom>
        </p:spPr>
      </p:pic>
      <p:pic>
        <p:nvPicPr>
          <p:cNvPr id="12" name="Picture 11" descr="Screenshot 2025-04-11 214143"/>
          <p:cNvPicPr>
            <a:picLocks noChangeAspect="1"/>
          </p:cNvPicPr>
          <p:nvPr/>
        </p:nvPicPr>
        <p:blipFill>
          <a:blip r:embed="rId5"/>
          <a:stretch>
            <a:fillRect/>
          </a:stretch>
        </p:blipFill>
        <p:spPr>
          <a:xfrm>
            <a:off x="9546590" y="1160145"/>
            <a:ext cx="2127885"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2025-04-11 214155"/>
          <p:cNvPicPr>
            <a:picLocks noChangeAspect="1"/>
          </p:cNvPicPr>
          <p:nvPr>
            <p:ph sz="half" idx="1"/>
          </p:nvPr>
        </p:nvPicPr>
        <p:blipFill>
          <a:blip r:embed="rId1"/>
          <a:stretch>
            <a:fillRect/>
          </a:stretch>
        </p:blipFill>
        <p:spPr>
          <a:xfrm>
            <a:off x="703580" y="1082675"/>
            <a:ext cx="2140585" cy="4351655"/>
          </a:xfrm>
          <a:prstGeom prst="rect">
            <a:avLst/>
          </a:prstGeom>
        </p:spPr>
      </p:pic>
      <p:pic>
        <p:nvPicPr>
          <p:cNvPr id="8" name="Content Placeholder 7" descr="Screenshot 2025-04-11 214204"/>
          <p:cNvPicPr>
            <a:picLocks noChangeAspect="1"/>
          </p:cNvPicPr>
          <p:nvPr>
            <p:ph sz="half" idx="2"/>
          </p:nvPr>
        </p:nvPicPr>
        <p:blipFill>
          <a:blip r:embed="rId2"/>
          <a:stretch>
            <a:fillRect/>
          </a:stretch>
        </p:blipFill>
        <p:spPr>
          <a:xfrm>
            <a:off x="3413125" y="1083310"/>
            <a:ext cx="2186940" cy="4351655"/>
          </a:xfrm>
          <a:prstGeom prst="rect">
            <a:avLst/>
          </a:prstGeom>
        </p:spPr>
      </p:pic>
      <p:pic>
        <p:nvPicPr>
          <p:cNvPr id="10" name="Picture 9" descr="Screenshot 2025-04-11 214214"/>
          <p:cNvPicPr>
            <a:picLocks noChangeAspect="1"/>
          </p:cNvPicPr>
          <p:nvPr/>
        </p:nvPicPr>
        <p:blipFill>
          <a:blip r:embed="rId3"/>
          <a:stretch>
            <a:fillRect/>
          </a:stretch>
        </p:blipFill>
        <p:spPr>
          <a:xfrm>
            <a:off x="6169025" y="1083310"/>
            <a:ext cx="2291080" cy="4380230"/>
          </a:xfrm>
          <a:prstGeom prst="rect">
            <a:avLst/>
          </a:prstGeom>
        </p:spPr>
      </p:pic>
      <p:pic>
        <p:nvPicPr>
          <p:cNvPr id="11" name="Picture 10" descr="Screenshot 2025-04-11 214222"/>
          <p:cNvPicPr>
            <a:picLocks noChangeAspect="1"/>
          </p:cNvPicPr>
          <p:nvPr/>
        </p:nvPicPr>
        <p:blipFill>
          <a:blip r:embed="rId4"/>
          <a:stretch>
            <a:fillRect/>
          </a:stretch>
        </p:blipFill>
        <p:spPr>
          <a:xfrm>
            <a:off x="9036050" y="1082675"/>
            <a:ext cx="2261870" cy="43808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3654425" y="2365375"/>
            <a:ext cx="4883150" cy="1275080"/>
          </a:xfrm>
        </p:spPr>
        <p:txBody>
          <a:bodyPr>
            <a:noAutofit/>
          </a:bodyPr>
          <a:p>
            <a:pPr marL="0" indent="0">
              <a:buNone/>
            </a:pPr>
            <a:r>
              <a:rPr lang="en-US" altLang="en-GB" sz="7200">
                <a:latin typeface="Arial" panose="020B0604020202020204" pitchFamily="34" charset="0"/>
                <a:cs typeface="Arial" panose="020B0604020202020204" pitchFamily="34" charset="0"/>
              </a:rPr>
              <a:t>Thank You</a:t>
            </a:r>
            <a:endParaRPr lang="en-US" altLang="en-GB" sz="7200">
              <a:latin typeface="Arial" panose="020B0604020202020204" pitchFamily="34" charset="0"/>
              <a:cs typeface="Arial" panose="020B0604020202020204" pitchFamily="34" charset="0"/>
            </a:endParaRPr>
          </a:p>
        </p:txBody>
      </p:sp>
      <p:pic>
        <p:nvPicPr>
          <p:cNvPr id="12" name="image1.png"/>
          <p:cNvPicPr>
            <a:picLocks noChangeAspect="1"/>
          </p:cNvPicPr>
          <p:nvPr>
            <p:ph sz="half" idx="2"/>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9690100" y="28575"/>
            <a:ext cx="2492375" cy="295275"/>
          </a:xfrm>
          <a:prstGeom prst="rect">
            <a:avLst/>
          </a:prstGeom>
          <a:pattFill prst="pct5">
            <a:fgClr>
              <a:schemeClr val="accent1"/>
            </a:fgClr>
            <a:bgClr>
              <a:schemeClr val="bg1"/>
            </a:bgClr>
          </a:patt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en-GB">
                <a:latin typeface="Arial" panose="020B0604020202020204" pitchFamily="34" charset="0"/>
                <a:cs typeface="Arial" panose="020B0604020202020204" pitchFamily="34" charset="0"/>
                <a:sym typeface="+mn-ea"/>
              </a:rPr>
              <a:t>Introduction</a:t>
            </a:r>
            <a:endParaRPr lang="en-GB" altLang="en-US"/>
          </a:p>
        </p:txBody>
      </p:sp>
      <p:pic>
        <p:nvPicPr>
          <p:cNvPr id="12" name="image1.png"/>
          <p:cNvPicPr>
            <a:picLocks noChangeAspect="1"/>
          </p:cNvPicPr>
          <p:nvPr>
            <p:ph idx="1"/>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9995535" y="21590"/>
            <a:ext cx="2133600" cy="398145"/>
          </a:xfrm>
          <a:prstGeom prst="rect">
            <a:avLst/>
          </a:prstGeom>
          <a:pattFill prst="pct5">
            <a:fgClr>
              <a:schemeClr val="accent1"/>
            </a:fgClr>
            <a:bgClr>
              <a:schemeClr val="bg1"/>
            </a:bgClr>
          </a:pattFill>
        </p:spPr>
      </p:pic>
      <p:sp>
        <p:nvSpPr>
          <p:cNvPr id="5" name="Text Box 4"/>
          <p:cNvSpPr txBox="1"/>
          <p:nvPr/>
        </p:nvSpPr>
        <p:spPr>
          <a:xfrm>
            <a:off x="938530" y="1906270"/>
            <a:ext cx="10220960" cy="3046095"/>
          </a:xfrm>
          <a:prstGeom prst="rect">
            <a:avLst/>
          </a:prstGeom>
          <a:noFill/>
        </p:spPr>
        <p:txBody>
          <a:bodyPr wrap="square" rtlCol="0">
            <a:spAutoFit/>
          </a:bodyPr>
          <a:p>
            <a:pPr algn="just"/>
            <a:r>
              <a:rPr lang="zh-CN" altLang="en-US" sz="2400">
                <a:latin typeface="Arial" panose="020B0604020202020204" pitchFamily="34" charset="0"/>
                <a:ea typeface="SimSun" panose="02010600030101010101" pitchFamily="2" charset="-122"/>
                <a:cs typeface="Arial" panose="020B0604020202020204" pitchFamily="34" charset="0"/>
                <a:sym typeface="+mn-ea"/>
              </a:rPr>
              <a:t>The Online Delivery Management System is a software application developed to automate and manage various delivery operations, such as order processing, real-time tracking, inventory control, and delivery scheduling. The system aims to enhance the efficiency and reliability of the delivery process, ensuring timely and accurate deliveries. It is designed to streamline operations for both businesses and customers, while maintaining data integrity, security, and user satisfaction.</a:t>
            </a:r>
            <a:endParaRPr lang="zh-CN" altLang="en-US" sz="2400">
              <a:latin typeface="Arial" panose="020B0604020202020204" pitchFamily="34" charset="0"/>
              <a:ea typeface="SimSun" panose="02010600030101010101" pitchFamily="2" charset="-122"/>
              <a:cs typeface="Arial" panose="020B0604020202020204" pitchFamily="34" charset="0"/>
            </a:endParaRPr>
          </a:p>
          <a:p>
            <a:pPr algn="just"/>
            <a:endParaRPr lang="zh-CN" altLang="en-US" sz="2400">
              <a:latin typeface="Arial" panose="020B0604020202020204" pitchFamily="34" charset="0"/>
              <a:ea typeface="SimSun" panose="02010600030101010101" pitchFamily="2" charset="-122"/>
              <a:cs typeface="Arial" panose="020B0604020202020204" pitchFamily="34" charset="0"/>
            </a:endParaRPr>
          </a:p>
        </p:txBody>
      </p:sp>
      <p:sp>
        <p:nvSpPr>
          <p:cNvPr id="7" name="Text Box 6"/>
          <p:cNvSpPr txBox="1"/>
          <p:nvPr/>
        </p:nvSpPr>
        <p:spPr>
          <a:xfrm>
            <a:off x="2218055" y="3905885"/>
            <a:ext cx="4064000" cy="645160"/>
          </a:xfrm>
          <a:prstGeom prst="rect">
            <a:avLst/>
          </a:prstGeom>
          <a:noFill/>
        </p:spPr>
        <p:txBody>
          <a:bodyPr wrap="square" rtlCol="0">
            <a:spAutoFit/>
          </a:bodyPr>
          <a:p>
            <a:endParaRPr lang="zh-CN" altLang="en-US">
              <a:latin typeface="Arial" panose="020B0604020202020204" pitchFamily="34" charset="0"/>
              <a:cs typeface="Arial" panose="020B0604020202020204" pitchFamily="34" charset="0"/>
            </a:endParaRPr>
          </a:p>
          <a:p>
            <a:endParaRPr lang="en-GB"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ltLang="en-GB">
                <a:latin typeface="Arial" panose="020B0604020202020204" pitchFamily="34" charset="0"/>
                <a:cs typeface="Arial" panose="020B0604020202020204" pitchFamily="34" charset="0"/>
                <a:sym typeface="+mn-ea"/>
              </a:rPr>
              <a:t>Background</a:t>
            </a:r>
            <a:endParaRPr lang="en-US" altLang="en-GB"/>
          </a:p>
        </p:txBody>
      </p:sp>
      <p:pic>
        <p:nvPicPr>
          <p:cNvPr id="12" name="image1.png"/>
          <p:cNvPicPr>
            <a:picLocks noChangeAspect="1"/>
          </p:cNvPicPr>
          <p:nvPr>
            <p:ph idx="1"/>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10062845" y="12065"/>
            <a:ext cx="2221230" cy="417195"/>
          </a:xfrm>
          <a:prstGeom prst="rect">
            <a:avLst/>
          </a:prstGeom>
          <a:pattFill prst="pct5">
            <a:fgClr>
              <a:schemeClr val="accent1"/>
            </a:fgClr>
            <a:bgClr>
              <a:schemeClr val="bg1"/>
            </a:bgClr>
          </a:pattFill>
        </p:spPr>
      </p:pic>
      <p:sp>
        <p:nvSpPr>
          <p:cNvPr id="7" name="Text Box 6"/>
          <p:cNvSpPr txBox="1"/>
          <p:nvPr/>
        </p:nvSpPr>
        <p:spPr>
          <a:xfrm>
            <a:off x="1036955" y="1818640"/>
            <a:ext cx="9658350" cy="3581400"/>
          </a:xfrm>
          <a:prstGeom prst="rect">
            <a:avLst/>
          </a:prstGeom>
          <a:noFill/>
        </p:spPr>
        <p:txBody>
          <a:bodyPr wrap="square" rtlCol="0" anchor="t">
            <a:noAutofit/>
          </a:bodyPr>
          <a:p>
            <a:pPr algn="just"/>
            <a:r>
              <a:rPr lang="zh-CN" altLang="en-US" sz="2400" b="1">
                <a:latin typeface="Arial" panose="020B0604020202020204" pitchFamily="34" charset="0"/>
                <a:cs typeface="Arial" panose="020B0604020202020204" pitchFamily="34" charset="0"/>
                <a:sym typeface="+mn-ea"/>
              </a:rPr>
              <a:t>Problem Statement:</a:t>
            </a:r>
            <a:endParaRPr lang="zh-CN" altLang="en-US" sz="2400" b="1">
              <a:latin typeface="Arial" panose="020B0604020202020204" pitchFamily="34" charset="0"/>
              <a:cs typeface="Arial" panose="020B0604020202020204" pitchFamily="34" charset="0"/>
              <a:sym typeface="+mn-ea"/>
            </a:endParaRPr>
          </a:p>
          <a:p>
            <a:pPr marL="285750" indent="-285750" algn="just">
              <a:buFont typeface="Arial" panose="020B0604020202020204" pitchFamily="34" charset="0"/>
              <a:buChar char="•"/>
            </a:pPr>
            <a:r>
              <a:rPr lang="zh-CN" altLang="en-US" sz="2000">
                <a:latin typeface="Arial" panose="020B0604020202020204" pitchFamily="34" charset="0"/>
                <a:cs typeface="Arial" panose="020B0604020202020204" pitchFamily="34" charset="0"/>
                <a:sym typeface="+mn-ea"/>
              </a:rPr>
              <a:t>Manual order processing leads to delays and errors.</a:t>
            </a:r>
            <a:endParaRPr lang="zh-CN" altLang="en-US" sz="200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zh-CN" altLang="en-US" sz="2000">
                <a:latin typeface="Arial" panose="020B0604020202020204" pitchFamily="34" charset="0"/>
                <a:cs typeface="Arial" panose="020B0604020202020204" pitchFamily="34" charset="0"/>
                <a:sym typeface="+mn-ea"/>
              </a:rPr>
              <a:t>Lack of real-time tracking frustrates customers.</a:t>
            </a:r>
            <a:endParaRPr lang="zh-CN" altLang="en-US" sz="200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zh-CN" altLang="en-US" sz="2000">
                <a:latin typeface="Arial" panose="020B0604020202020204" pitchFamily="34" charset="0"/>
                <a:cs typeface="Arial" panose="020B0604020202020204" pitchFamily="34" charset="0"/>
                <a:sym typeface="+mn-ea"/>
              </a:rPr>
              <a:t>Poor communication between businesses, delivery personnel, and customers</a:t>
            </a:r>
            <a:endParaRPr lang="zh-CN" altLang="en-US" sz="2000">
              <a:latin typeface="Arial" panose="020B0604020202020204" pitchFamily="34" charset="0"/>
              <a:cs typeface="Arial" panose="020B0604020202020204" pitchFamily="34" charset="0"/>
              <a:sym typeface="+mn-ea"/>
            </a:endParaRPr>
          </a:p>
          <a:p>
            <a:pPr indent="0" algn="just">
              <a:buFont typeface="Arial" panose="020B0604020202020204" pitchFamily="34" charset="0"/>
              <a:buNone/>
            </a:pPr>
            <a:endParaRPr lang="en-US" sz="2400" b="1" dirty="0">
              <a:latin typeface="Arial" panose="020B0604020202020204" pitchFamily="34" charset="0"/>
              <a:ea typeface="SimSun" panose="02010600030101010101" pitchFamily="2" charset="-122"/>
              <a:cs typeface="Arial" panose="020B0604020202020204" pitchFamily="34" charset="0"/>
              <a:sym typeface="+mn-ea"/>
            </a:endParaRPr>
          </a:p>
          <a:p>
            <a:pPr indent="0" algn="just">
              <a:buFont typeface="Arial" panose="020B0604020202020204" pitchFamily="34" charset="0"/>
              <a:buNone/>
            </a:pPr>
            <a:r>
              <a:rPr lang="en-US" sz="2400" b="1" dirty="0">
                <a:latin typeface="Arial" panose="020B0604020202020204" pitchFamily="34" charset="0"/>
                <a:ea typeface="SimSun" panose="02010600030101010101" pitchFamily="2" charset="-122"/>
                <a:cs typeface="Arial" panose="020B0604020202020204" pitchFamily="34" charset="0"/>
                <a:sym typeface="+mn-ea"/>
              </a:rPr>
              <a:t>Solution:</a:t>
            </a:r>
            <a:endParaRPr lang="en-US" sz="2400" b="1" dirty="0">
              <a:latin typeface="Arial" panose="020B0604020202020204" pitchFamily="34" charset="0"/>
              <a:ea typeface="SimSun" panose="02010600030101010101" pitchFamily="2" charset="-122"/>
              <a:cs typeface="Arial" panose="020B0604020202020204" pitchFamily="34" charset="0"/>
              <a:sym typeface="+mn-ea"/>
            </a:endParaRPr>
          </a:p>
          <a:p>
            <a:pPr marL="285750" indent="-285750" algn="just">
              <a:buFont typeface="Arial" panose="020B0604020202020204" pitchFamily="34" charset="0"/>
              <a:buChar char="•"/>
            </a:pPr>
            <a:r>
              <a:rPr lang="en-US" sz="2000" kern="0"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rPr>
              <a:t>ODMS automates delivery management with real-time tracking, seamless communication, and analytics.</a:t>
            </a:r>
            <a:endParaRPr lang="en-US" altLang="en-US" sz="2000" kern="0"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endParaRPr>
          </a:p>
        </p:txBody>
      </p:sp>
      <p:sp>
        <p:nvSpPr>
          <p:cNvPr id="8" name="Text Box 7"/>
          <p:cNvSpPr txBox="1"/>
          <p:nvPr/>
        </p:nvSpPr>
        <p:spPr>
          <a:xfrm>
            <a:off x="3912870" y="973455"/>
            <a:ext cx="4064000" cy="368300"/>
          </a:xfrm>
          <a:prstGeom prst="rect">
            <a:avLst/>
          </a:prstGeom>
          <a:noFill/>
        </p:spPr>
        <p:txBody>
          <a:bodyPr wrap="square" rtlCol="0">
            <a:spAutoFit/>
          </a:bodyPr>
          <a:p>
            <a:endParaRPr lang="en-GB"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latin typeface="Arial" panose="020B0604020202020204" pitchFamily="34" charset="0"/>
                <a:cs typeface="Arial" panose="020B0604020202020204" pitchFamily="34" charset="0"/>
                <a:sym typeface="+mn-ea"/>
              </a:rPr>
              <a:t>Objectives</a:t>
            </a:r>
            <a:endParaRPr lang="en-GB" altLang="en-US"/>
          </a:p>
        </p:txBody>
      </p:sp>
      <p:pic>
        <p:nvPicPr>
          <p:cNvPr id="12"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10062845" y="12065"/>
            <a:ext cx="2221230" cy="417195"/>
          </a:xfrm>
          <a:prstGeom prst="rect">
            <a:avLst/>
          </a:prstGeom>
          <a:pattFill prst="pct5">
            <a:fgClr>
              <a:schemeClr val="accent1"/>
            </a:fgClr>
            <a:bgClr>
              <a:schemeClr val="bg1"/>
            </a:bgClr>
          </a:pattFill>
        </p:spPr>
      </p:pic>
      <p:sp>
        <p:nvSpPr>
          <p:cNvPr id="7" name="Content Placeholder 6"/>
          <p:cNvSpPr/>
          <p:nvPr>
            <p:ph idx="1"/>
          </p:nvPr>
        </p:nvSpPr>
        <p:spPr/>
        <p:txBody>
          <a:bodyPr/>
          <a:p>
            <a:pPr marL="0" indent="0">
              <a:buNone/>
            </a:pPr>
            <a:r>
              <a:rPr lang="en-US" sz="2400" dirty="0">
                <a:solidFill>
                  <a:srgbClr val="383838"/>
                </a:solidFill>
                <a:latin typeface="Arial" panose="020B0604020202020204" pitchFamily="34" charset="0"/>
                <a:ea typeface="PT Serif" panose="020A0703040505020204" pitchFamily="34" charset="-122"/>
                <a:cs typeface="Arial" panose="020B0604020202020204" pitchFamily="34" charset="0"/>
                <a:sym typeface="+mn-ea"/>
              </a:rPr>
              <a:t>Automation</a:t>
            </a:r>
            <a:endParaRPr lang="en-US" sz="2400" dirty="0">
              <a:solidFill>
                <a:srgbClr val="383838"/>
              </a:solidFill>
              <a:latin typeface="Arial" panose="020B0604020202020204" pitchFamily="34" charset="0"/>
              <a:ea typeface="PT Serif" panose="020A0703040505020204" pitchFamily="34" charset="-122"/>
              <a:cs typeface="Arial" panose="020B0604020202020204" pitchFamily="34" charset="0"/>
              <a:sym typeface="+mn-ea"/>
            </a:endParaRPr>
          </a:p>
          <a:p>
            <a:pPr>
              <a:buChar char="—"/>
            </a:pPr>
            <a:r>
              <a:rPr lang="en-US" sz="2000" dirty="0">
                <a:solidFill>
                  <a:srgbClr val="383838"/>
                </a:solidFill>
                <a:latin typeface="Arial" panose="020B0604020202020204" pitchFamily="34" charset="0"/>
                <a:ea typeface="DM Sans" pitchFamily="34" charset="-122"/>
                <a:cs typeface="Arial" panose="020B0604020202020204" pitchFamily="34" charset="0"/>
                <a:sym typeface="+mn-ea"/>
              </a:rPr>
              <a:t>Automate order placement and tracking</a:t>
            </a:r>
            <a:endParaRPr lang="en-US" sz="2000" dirty="0">
              <a:latin typeface="Arial" panose="020B0604020202020204" pitchFamily="34" charset="0"/>
              <a:cs typeface="Arial" panose="020B0604020202020204" pitchFamily="34" charset="0"/>
            </a:endParaRPr>
          </a:p>
          <a:p>
            <a:pPr marL="0" indent="0">
              <a:buNone/>
            </a:pPr>
            <a:r>
              <a:rPr lang="en-US" sz="2400" dirty="0">
                <a:solidFill>
                  <a:srgbClr val="383838"/>
                </a:solidFill>
                <a:latin typeface="Arial" panose="020B0604020202020204" pitchFamily="34" charset="0"/>
                <a:ea typeface="PT Serif" panose="020A0703040505020204" pitchFamily="34" charset="-122"/>
                <a:cs typeface="Arial" panose="020B0604020202020204" pitchFamily="34" charset="0"/>
                <a:sym typeface="+mn-ea"/>
              </a:rPr>
              <a:t>Optimization</a:t>
            </a:r>
            <a:endParaRPr lang="en-US" sz="2400" dirty="0">
              <a:solidFill>
                <a:srgbClr val="383838"/>
              </a:solidFill>
              <a:latin typeface="Arial" panose="020B0604020202020204" pitchFamily="34" charset="0"/>
              <a:ea typeface="PT Serif" panose="020A0703040505020204" pitchFamily="34" charset="-122"/>
              <a:cs typeface="Arial" panose="020B0604020202020204" pitchFamily="34" charset="0"/>
              <a:sym typeface="+mn-ea"/>
            </a:endParaRPr>
          </a:p>
          <a:p>
            <a:pPr>
              <a:buChar char="—"/>
            </a:pPr>
            <a:r>
              <a:rPr lang="en-US" sz="2000" dirty="0">
                <a:solidFill>
                  <a:srgbClr val="383838"/>
                </a:solidFill>
                <a:latin typeface="Arial" panose="020B0604020202020204" pitchFamily="34" charset="0"/>
                <a:ea typeface="DM Sans" pitchFamily="34" charset="-122"/>
                <a:cs typeface="Arial" panose="020B0604020202020204" pitchFamily="34" charset="0"/>
                <a:sym typeface="+mn-ea"/>
              </a:rPr>
              <a:t>Optimize delivery scheduling and routing</a:t>
            </a:r>
            <a:endParaRPr lang="en-US" sz="2000" dirty="0">
              <a:latin typeface="Arial" panose="020B0604020202020204" pitchFamily="34" charset="0"/>
              <a:cs typeface="Arial" panose="020B0604020202020204" pitchFamily="34" charset="0"/>
            </a:endParaRPr>
          </a:p>
          <a:p>
            <a:pPr marL="0" indent="0">
              <a:buNone/>
            </a:pPr>
            <a:r>
              <a:rPr lang="en-US" sz="2400" dirty="0">
                <a:solidFill>
                  <a:srgbClr val="383838"/>
                </a:solidFill>
                <a:latin typeface="Arial" panose="020B0604020202020204" pitchFamily="34" charset="0"/>
                <a:ea typeface="PT Serif" panose="020A0703040505020204" pitchFamily="34" charset="-122"/>
                <a:cs typeface="Arial" panose="020B0604020202020204" pitchFamily="34" charset="0"/>
                <a:sym typeface="+mn-ea"/>
              </a:rPr>
              <a:t>Communication</a:t>
            </a:r>
            <a:endParaRPr lang="en-US" sz="2400" dirty="0">
              <a:solidFill>
                <a:srgbClr val="383838"/>
              </a:solidFill>
              <a:latin typeface="Arial" panose="020B0604020202020204" pitchFamily="34" charset="0"/>
              <a:ea typeface="PT Serif" panose="020A0703040505020204" pitchFamily="34" charset="-122"/>
              <a:cs typeface="Arial" panose="020B0604020202020204" pitchFamily="34" charset="0"/>
              <a:sym typeface="+mn-ea"/>
            </a:endParaRPr>
          </a:p>
          <a:p>
            <a:pPr>
              <a:buChar char="—"/>
            </a:pPr>
            <a:r>
              <a:rPr lang="en-US" sz="2000" dirty="0">
                <a:solidFill>
                  <a:srgbClr val="383838"/>
                </a:solidFill>
                <a:latin typeface="Arial" panose="020B0604020202020204" pitchFamily="34" charset="0"/>
                <a:ea typeface="DM Sans" pitchFamily="34" charset="-122"/>
                <a:cs typeface="Arial" panose="020B0604020202020204" pitchFamily="34" charset="0"/>
                <a:sym typeface="+mn-ea"/>
              </a:rPr>
              <a:t>Enhance communication between stakeholders</a:t>
            </a:r>
            <a:endParaRPr lang="en-US" sz="20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400" dirty="0">
                <a:solidFill>
                  <a:srgbClr val="383838"/>
                </a:solidFill>
                <a:latin typeface="Arial" panose="020B0604020202020204" pitchFamily="34" charset="0"/>
                <a:ea typeface="PT Serif" panose="020A0703040505020204" pitchFamily="34" charset="-122"/>
                <a:cs typeface="Arial" panose="020B0604020202020204" pitchFamily="34" charset="0"/>
                <a:sym typeface="+mn-ea"/>
              </a:rPr>
              <a:t>Payment</a:t>
            </a:r>
            <a:endParaRPr lang="en-US" sz="2400" dirty="0">
              <a:solidFill>
                <a:srgbClr val="383838"/>
              </a:solidFill>
              <a:latin typeface="Arial" panose="020B0604020202020204" pitchFamily="34" charset="0"/>
              <a:ea typeface="PT Serif" panose="020A0703040505020204" pitchFamily="34" charset="-122"/>
              <a:cs typeface="Arial" panose="020B0604020202020204" pitchFamily="34" charset="0"/>
              <a:sym typeface="+mn-ea"/>
            </a:endParaRPr>
          </a:p>
          <a:p>
            <a:pPr>
              <a:buChar char="—"/>
            </a:pPr>
            <a:r>
              <a:rPr lang="en-US" sz="2000" dirty="0">
                <a:solidFill>
                  <a:srgbClr val="383838"/>
                </a:solidFill>
                <a:latin typeface="Arial" panose="020B0604020202020204" pitchFamily="34" charset="0"/>
                <a:ea typeface="DM Sans" pitchFamily="34" charset="-122"/>
                <a:cs typeface="Arial" panose="020B0604020202020204" pitchFamily="34" charset="0"/>
                <a:sym typeface="+mn-ea"/>
              </a:rPr>
              <a:t>Provide secure payment integration</a:t>
            </a:r>
            <a:endParaRPr lang="en-US" sz="2000" dirty="0">
              <a:latin typeface="Arial" panose="020B0604020202020204" pitchFamily="34" charset="0"/>
              <a:cs typeface="Arial" panose="020B0604020202020204" pitchFamily="34" charset="0"/>
            </a:endParaRPr>
          </a:p>
          <a:p>
            <a:pPr marL="0" indent="0">
              <a:buNone/>
            </a:pPr>
            <a:endParaRPr lang="en-US" altLang="en-US" sz="2000" dirty="0">
              <a:latin typeface="Arial" panose="020B0604020202020204" pitchFamily="34" charset="0"/>
              <a:cs typeface="Arial" panose="020B0604020202020204" pitchFamily="34" charset="0"/>
            </a:endParaRPr>
          </a:p>
        </p:txBody>
      </p:sp>
      <p:sp>
        <p:nvSpPr>
          <p:cNvPr id="8" name="Text 3"/>
          <p:cNvSpPr/>
          <p:nvPr/>
        </p:nvSpPr>
        <p:spPr>
          <a:xfrm>
            <a:off x="4527947" y="2351365"/>
            <a:ext cx="357188" cy="446484"/>
          </a:xfrm>
          <a:prstGeom prst="rect">
            <a:avLst/>
          </a:prstGeom>
          <a:noFill/>
        </p:spPr>
        <p:txBody>
          <a:bodyPr wrap="none" lIns="0" tIns="0" rIns="0" bIns="0" rtlCol="0" anchor="t"/>
          <a:p>
            <a:pPr marL="0" indent="0" algn="ctr">
              <a:lnSpc>
                <a:spcPts val="2800"/>
              </a:lnSpc>
              <a:buNone/>
            </a:pPr>
            <a:endParaRPr lang="en-US" sz="2800" dirty="0"/>
          </a:p>
        </p:txBody>
      </p:sp>
      <p:sp>
        <p:nvSpPr>
          <p:cNvPr id="11" name="Text 7"/>
          <p:cNvSpPr/>
          <p:nvPr/>
        </p:nvSpPr>
        <p:spPr>
          <a:xfrm>
            <a:off x="4527947" y="3704392"/>
            <a:ext cx="357188" cy="446484"/>
          </a:xfrm>
          <a:prstGeom prst="rect">
            <a:avLst/>
          </a:prstGeom>
          <a:noFill/>
        </p:spPr>
        <p:txBody>
          <a:bodyPr wrap="none" lIns="0" tIns="0" rIns="0" bIns="0" rtlCol="0" anchor="t"/>
          <a:p>
            <a:pPr marL="0" indent="0" algn="ctr">
              <a:lnSpc>
                <a:spcPts val="2800"/>
              </a:lnSpc>
              <a:buNone/>
            </a:pPr>
            <a:endParaRPr lang="en-US" sz="2800" dirty="0"/>
          </a:p>
        </p:txBody>
      </p:sp>
      <p:sp>
        <p:nvSpPr>
          <p:cNvPr id="15" name="Text 11"/>
          <p:cNvSpPr/>
          <p:nvPr/>
        </p:nvSpPr>
        <p:spPr>
          <a:xfrm>
            <a:off x="4527947" y="5057418"/>
            <a:ext cx="357188" cy="446484"/>
          </a:xfrm>
          <a:prstGeom prst="rect">
            <a:avLst/>
          </a:prstGeom>
          <a:noFill/>
        </p:spPr>
        <p:txBody>
          <a:bodyPr wrap="none" lIns="0" tIns="0" rIns="0" bIns="0" rtlCol="0" anchor="t"/>
          <a:p>
            <a:pPr marL="0" indent="0" algn="ctr">
              <a:lnSpc>
                <a:spcPts val="2800"/>
              </a:lnSpc>
              <a:buNone/>
            </a:pPr>
            <a:endParaRPr lang="en-US" sz="2800" dirty="0"/>
          </a:p>
        </p:txBody>
      </p:sp>
      <p:sp>
        <p:nvSpPr>
          <p:cNvPr id="18" name="Text 15"/>
          <p:cNvSpPr/>
          <p:nvPr/>
        </p:nvSpPr>
        <p:spPr>
          <a:xfrm>
            <a:off x="4527947" y="6410444"/>
            <a:ext cx="357188" cy="446484"/>
          </a:xfrm>
          <a:prstGeom prst="rect">
            <a:avLst/>
          </a:prstGeom>
          <a:noFill/>
        </p:spPr>
        <p:txBody>
          <a:bodyPr wrap="none" lIns="0" tIns="0" rIns="0" bIns="0" rtlCol="0" anchor="t"/>
          <a:p>
            <a:pPr marL="0" indent="0" algn="ctr">
              <a:lnSpc>
                <a:spcPts val="2800"/>
              </a:lnSpc>
              <a:buNone/>
            </a:pP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latin typeface="Arial" panose="020B0604020202020204" pitchFamily="34" charset="0"/>
                <a:cs typeface="Arial" panose="020B0604020202020204" pitchFamily="34" charset="0"/>
                <a:sym typeface="+mn-ea"/>
              </a:rPr>
              <a:t>Methodology</a:t>
            </a:r>
            <a:endParaRPr lang="en-GB" altLang="en-US"/>
          </a:p>
        </p:txBody>
      </p:sp>
      <p:sp>
        <p:nvSpPr>
          <p:cNvPr id="3" name="Content Placeholder 2"/>
          <p:cNvSpPr>
            <a:spLocks noGrp="1"/>
          </p:cNvSpPr>
          <p:nvPr>
            <p:ph idx="1"/>
          </p:nvPr>
        </p:nvSpPr>
        <p:spPr/>
        <p:txBody>
          <a:bodyPr>
            <a:normAutofit/>
          </a:bodyPr>
          <a:p>
            <a:pPr marL="0" indent="0">
              <a:buNone/>
            </a:pPr>
            <a:r>
              <a:rPr lang="en-US" altLang="en-GB" b="1">
                <a:latin typeface="Arial" panose="020B0604020202020204" pitchFamily="34" charset="0"/>
                <a:cs typeface="Arial" panose="020B0604020202020204" pitchFamily="34" charset="0"/>
              </a:rPr>
              <a:t>Development Phases:</a:t>
            </a:r>
            <a:endParaRPr lang="en-US" altLang="en-GB" sz="2400" b="1">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Requirement Analysis (SRS Documentation).</a:t>
            </a:r>
            <a:endParaRPr lang="en-US" altLang="en-GB" sz="2000">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Design (System architecture, UI/UX).</a:t>
            </a:r>
            <a:endParaRPr lang="en-US" altLang="en-GB" sz="2000">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Coding (Web platform development).</a:t>
            </a:r>
            <a:endParaRPr lang="en-US" altLang="en-GB" sz="2000">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Testing (Functionality, security, usability).</a:t>
            </a:r>
            <a:endParaRPr lang="en-US" altLang="en-GB" sz="2000">
              <a:latin typeface="Arial" panose="020B0604020202020204" pitchFamily="34" charset="0"/>
              <a:cs typeface="Arial" panose="020B0604020202020204" pitchFamily="34" charset="0"/>
            </a:endParaRPr>
          </a:p>
          <a:p>
            <a:r>
              <a:rPr lang="en-US" altLang="en-GB" sz="2000">
                <a:latin typeface="Arial" panose="020B0604020202020204" pitchFamily="34" charset="0"/>
                <a:cs typeface="Arial" panose="020B0604020202020204" pitchFamily="34" charset="0"/>
              </a:rPr>
              <a:t>Deployment &amp; Finalization (User manuals, tutorials).</a:t>
            </a:r>
            <a:endParaRPr lang="en-US" altLang="en-GB" sz="2000">
              <a:latin typeface="Arial" panose="020B0604020202020204" pitchFamily="34" charset="0"/>
              <a:cs typeface="Arial" panose="020B0604020202020204" pitchFamily="34" charset="0"/>
            </a:endParaRPr>
          </a:p>
          <a:p>
            <a:endParaRPr lang="en-US" altLang="en-GB"/>
          </a:p>
          <a:p>
            <a:pPr marL="0" indent="0">
              <a:buNone/>
            </a:pPr>
            <a:endParaRPr lang="en-US" altLang="en-GB"/>
          </a:p>
        </p:txBody>
      </p:sp>
      <p:pic>
        <p:nvPicPr>
          <p:cNvPr id="12"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10062845" y="12065"/>
            <a:ext cx="2221230" cy="417195"/>
          </a:xfrm>
          <a:prstGeom prst="rect">
            <a:avLst/>
          </a:prstGeom>
          <a:pattFill prst="pct5">
            <a:fgClr>
              <a:schemeClr val="accent1"/>
            </a:fgClr>
            <a:bgClr>
              <a:schemeClr val="bg1"/>
            </a:bgClr>
          </a:patt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latin typeface="Arial" panose="020B0604020202020204" pitchFamily="34" charset="0"/>
                <a:cs typeface="Arial" panose="020B0604020202020204" pitchFamily="34" charset="0"/>
                <a:sym typeface="+mn-ea"/>
              </a:rPr>
              <a:t>Purpose and Scope</a:t>
            </a:r>
            <a:endParaRPr lang="en-GB" altLang="en-US"/>
          </a:p>
        </p:txBody>
      </p:sp>
      <p:sp>
        <p:nvSpPr>
          <p:cNvPr id="3" name="Content Placeholder 2"/>
          <p:cNvSpPr>
            <a:spLocks noGrp="1"/>
          </p:cNvSpPr>
          <p:nvPr>
            <p:ph idx="1"/>
          </p:nvPr>
        </p:nvSpPr>
        <p:spPr/>
        <p:txBody>
          <a:bodyPr/>
          <a:p>
            <a:r>
              <a:rPr lang="zh-CN" altLang="en-US">
                <a:latin typeface="Arial" panose="020B0604020202020204" pitchFamily="34" charset="0"/>
                <a:cs typeface="Arial" panose="020B0604020202020204" pitchFamily="34" charset="0"/>
                <a:sym typeface="+mn-ea"/>
              </a:rPr>
              <a:t>Purpose:</a:t>
            </a:r>
            <a:endParaRPr lang="zh-CN" altLang="en-US">
              <a:latin typeface="Arial" panose="020B0604020202020204" pitchFamily="34" charset="0"/>
              <a:cs typeface="Arial" panose="020B0604020202020204" pitchFamily="34" charset="0"/>
            </a:endParaRPr>
          </a:p>
          <a:p>
            <a:pPr marL="0" indent="0">
              <a:buNone/>
            </a:pPr>
            <a:r>
              <a:rPr lang="zh-CN" altLang="en-US" sz="2000">
                <a:latin typeface="Arial" panose="020B0604020202020204" pitchFamily="34" charset="0"/>
                <a:cs typeface="Arial" panose="020B0604020202020204" pitchFamily="34" charset="0"/>
                <a:sym typeface="+mn-ea"/>
              </a:rPr>
              <a:t>Replace manual processes with automation.</a:t>
            </a:r>
            <a:endParaRPr lang="zh-CN" altLang="en-US" sz="2000">
              <a:latin typeface="Arial" panose="020B0604020202020204" pitchFamily="34" charset="0"/>
              <a:cs typeface="Arial" panose="020B0604020202020204" pitchFamily="34" charset="0"/>
            </a:endParaRPr>
          </a:p>
          <a:p>
            <a:pPr marL="0" indent="0">
              <a:buNone/>
            </a:pPr>
            <a:r>
              <a:rPr lang="zh-CN" altLang="en-US" sz="2000">
                <a:latin typeface="Arial" panose="020B0604020202020204" pitchFamily="34" charset="0"/>
                <a:cs typeface="Arial" panose="020B0604020202020204" pitchFamily="34" charset="0"/>
                <a:sym typeface="+mn-ea"/>
              </a:rPr>
              <a:t>Enhance customer satisfaction and business efficiency.</a:t>
            </a:r>
            <a:endParaRPr lang="zh-CN" altLang="en-US" sz="200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sym typeface="+mn-ea"/>
              </a:rPr>
              <a:t>Scope:</a:t>
            </a:r>
            <a:endParaRPr lang="en-US" dirty="0">
              <a:latin typeface="Arial" panose="020B0604020202020204" pitchFamily="34" charset="0"/>
              <a:cs typeface="Arial" panose="020B0604020202020204" pitchFamily="34" charset="0"/>
              <a:sym typeface="+mn-ea"/>
            </a:endParaRPr>
          </a:p>
          <a:p>
            <a:pPr marL="0" indent="0">
              <a:buNone/>
            </a:pPr>
            <a:r>
              <a:rPr 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rPr>
              <a:t>Features: Order management, tracking, inventory, analytics.</a:t>
            </a:r>
            <a:endParaRPr 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endParaRPr>
          </a:p>
          <a:p>
            <a:pPr marL="0" indent="0">
              <a:buNone/>
            </a:pPr>
            <a:r>
              <a:rPr 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rPr>
              <a:t>Users: Businesses, customers, delivery personnel.</a:t>
            </a:r>
            <a:endParaRPr 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endParaRPr>
          </a:p>
          <a:p>
            <a:pPr marL="0" indent="0">
              <a:buNone/>
            </a:pPr>
            <a:r>
              <a:rPr 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rPr>
              <a:t>Constraints: English-only, no guest access, dependency on APIs.</a:t>
            </a:r>
            <a:endParaRPr lang="en-US" sz="2000" dirty="0">
              <a:ln>
                <a:noFill/>
                <a:prstDash val="sysDot"/>
              </a:ln>
              <a:solidFill>
                <a:schemeClr val="tx1">
                  <a:lumMod val="85000"/>
                  <a:lumOff val="15000"/>
                </a:schemeClr>
              </a:solidFill>
              <a:latin typeface="Arial" panose="020B0604020202020204" pitchFamily="34" charset="0"/>
              <a:cs typeface="Arial" panose="020B0604020202020204" pitchFamily="34" charset="0"/>
            </a:endParaRPr>
          </a:p>
          <a:p>
            <a:endParaRPr lang="en-US" spc="0" dirty="0">
              <a:latin typeface="+mj-lt"/>
            </a:endParaRPr>
          </a:p>
          <a:p>
            <a:pPr marL="0" indent="0">
              <a:buNone/>
            </a:pPr>
            <a:endParaRPr lang="en-GB" altLang="en-US"/>
          </a:p>
        </p:txBody>
      </p:sp>
      <p:pic>
        <p:nvPicPr>
          <p:cNvPr id="12"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10062845" y="12065"/>
            <a:ext cx="2221230" cy="417195"/>
          </a:xfrm>
          <a:prstGeom prst="rect">
            <a:avLst/>
          </a:prstGeom>
          <a:pattFill prst="pct5">
            <a:fgClr>
              <a:schemeClr val="accent1"/>
            </a:fgClr>
            <a:bgClr>
              <a:schemeClr val="bg1"/>
            </a:bgClr>
          </a:patt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latin typeface="Arial" panose="020B0604020202020204" pitchFamily="34" charset="0"/>
                <a:cs typeface="Arial" panose="020B0604020202020204" pitchFamily="34" charset="0"/>
                <a:sym typeface="+mn-ea"/>
              </a:rPr>
              <a:t>Terget User</a:t>
            </a:r>
            <a:endParaRPr lang="en-GB" altLang="en-US"/>
          </a:p>
        </p:txBody>
      </p:sp>
      <p:sp>
        <p:nvSpPr>
          <p:cNvPr id="3" name="Content Placeholder 2"/>
          <p:cNvSpPr>
            <a:spLocks noGrp="1"/>
          </p:cNvSpPr>
          <p:nvPr>
            <p:ph idx="1"/>
          </p:nvPr>
        </p:nvSpPr>
        <p:spPr/>
        <p:txBody>
          <a:bodyPr/>
          <a:p>
            <a:r>
              <a:rPr lang="zh-CN" altLang="en-US">
                <a:latin typeface="Arial" panose="020B0604020202020204" pitchFamily="34" charset="0"/>
                <a:cs typeface="Arial" panose="020B0604020202020204" pitchFamily="34" charset="0"/>
                <a:sym typeface="+mn-ea"/>
              </a:rPr>
              <a:t>Customers</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sym typeface="+mn-ea"/>
              </a:rPr>
              <a:t>Business Owners</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sym typeface="+mn-ea"/>
              </a:rPr>
              <a:t>Delivery Personnel</a:t>
            </a:r>
            <a:endParaRPr lang="zh-CN" altLang="en-US">
              <a:latin typeface="Arial" panose="020B0604020202020204" pitchFamily="34" charset="0"/>
              <a:cs typeface="Arial" panose="020B0604020202020204" pitchFamily="34" charset="0"/>
            </a:endParaRPr>
          </a:p>
          <a:p>
            <a:r>
              <a:rPr lang="zh-CN" altLang="en-US">
                <a:latin typeface="Arial" panose="020B0604020202020204" pitchFamily="34" charset="0"/>
                <a:cs typeface="Arial" panose="020B0604020202020204" pitchFamily="34" charset="0"/>
                <a:sym typeface="+mn-ea"/>
              </a:rPr>
              <a:t>System Administrators</a:t>
            </a:r>
            <a:endParaRPr lang="en-GB" altLang="en-US">
              <a:latin typeface="Arial" panose="020B0604020202020204" pitchFamily="34" charset="0"/>
              <a:cs typeface="Arial" panose="020B0604020202020204" pitchFamily="34" charset="0"/>
            </a:endParaRPr>
          </a:p>
        </p:txBody>
      </p:sp>
      <p:pic>
        <p:nvPicPr>
          <p:cNvPr id="12" name="image1.png"/>
          <p:cNvPicPr>
            <a:picLocks noChangeAspect="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9996170" y="12065"/>
            <a:ext cx="2221230" cy="417195"/>
          </a:xfrm>
          <a:prstGeom prst="rect">
            <a:avLst/>
          </a:prstGeom>
          <a:pattFill prst="pct5">
            <a:fgClr>
              <a:schemeClr val="accent1"/>
            </a:fgClr>
            <a:bgClr>
              <a:schemeClr val="bg1"/>
            </a:bgClr>
          </a:patt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4859</Words>
  <Application>WPS Slides</Application>
  <PresentationFormat>Widescreen</PresentationFormat>
  <Paragraphs>250</Paragraphs>
  <Slides>35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35</vt:i4>
      </vt:variant>
    </vt:vector>
  </HeadingPairs>
  <TitlesOfParts>
    <vt:vector size="53" baseType="lpstr">
      <vt:lpstr>Arial</vt:lpstr>
      <vt:lpstr>SimSun</vt:lpstr>
      <vt:lpstr>Wingdings</vt:lpstr>
      <vt:lpstr>adonis-web</vt:lpstr>
      <vt:lpstr>adonis-web</vt:lpstr>
      <vt:lpstr>等线</vt:lpstr>
      <vt:lpstr>PT Serif</vt:lpstr>
      <vt:lpstr>DM Sans</vt:lpstr>
      <vt:lpstr>Microsoft YaHei</vt:lpstr>
      <vt:lpstr>Arial Unicode MS</vt:lpstr>
      <vt:lpstr>Calibri Light</vt:lpstr>
      <vt:lpstr>Calibri</vt:lpstr>
      <vt:lpstr>Times New Roman</vt:lpstr>
      <vt:lpstr>DM Sans</vt:lpstr>
      <vt:lpstr>DM Sans</vt:lpstr>
      <vt:lpstr>Siyam Rupali</vt:lpstr>
      <vt:lpstr>MingLiU-ExtB</vt:lpstr>
      <vt:lpstr>Office Theme</vt:lpstr>
      <vt:lpstr>Online Delivery Management System</vt:lpstr>
      <vt:lpstr>System Analysis and  Design Capston Project Course Code: SE231</vt:lpstr>
      <vt:lpstr>Table of contents</vt:lpstr>
      <vt:lpstr>Introduction</vt:lpstr>
      <vt:lpstr>Background</vt:lpstr>
      <vt:lpstr>Objectives</vt:lpstr>
      <vt:lpstr>Methodology</vt:lpstr>
      <vt:lpstr>Purpose and Scope</vt:lpstr>
      <vt:lpstr>Terget User</vt:lpstr>
      <vt:lpstr>Key Features</vt:lpstr>
      <vt:lpstr>System Design / Architecture</vt:lpstr>
      <vt:lpstr>Use Case</vt:lpstr>
      <vt:lpstr>Class Diagram</vt:lpstr>
      <vt:lpstr>Entity-Relationship (ER) Diagram</vt:lpstr>
      <vt:lpstr>Activity Diagram</vt:lpstr>
      <vt:lpstr>PowerPoint 演示文稿</vt:lpstr>
      <vt:lpstr>PowerPoint 演示文稿</vt:lpstr>
      <vt:lpstr>State Diagram</vt:lpstr>
      <vt:lpstr>PowerPoint 演示文稿</vt:lpstr>
      <vt:lpstr>Sequence Diagram</vt:lpstr>
      <vt:lpstr>PowerPoint 演示文稿</vt:lpstr>
      <vt:lpstr>Block Diagram</vt:lpstr>
      <vt:lpstr>PowerPoint 演示文稿</vt:lpstr>
      <vt:lpstr>Technical Requirements</vt:lpstr>
      <vt:lpstr>Development Cost</vt:lpstr>
      <vt:lpstr>Benefits of ODMS</vt:lpstr>
      <vt:lpstr>Challenges &amp; Risks</vt:lpstr>
      <vt:lpstr>Future Enhancements</vt:lpstr>
      <vt:lpstr>Conclusion</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Delivery Management System</dc:title>
  <dc:creator/>
  <cp:lastModifiedBy>Eshita Barak</cp:lastModifiedBy>
  <cp:revision>4</cp:revision>
  <dcterms:created xsi:type="dcterms:W3CDTF">2025-04-11T06:13:00Z</dcterms:created>
  <dcterms:modified xsi:type="dcterms:W3CDTF">2025-04-11T17:31:22Z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32A8A19A965843E0B86278CD96CB5BE0_11</vt:lpwstr>
  </property>
  <property fmtid="{D5CDD505-2E9C-101B-9397-08002B2CF9AE}" pid="3" name="KSOProductBuildVer">
    <vt:lpwstr>2057-12.2.0.20755</vt:lpwstr>
  </property>
</Properties>
</file>